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85917-4E71-FCEF-6841-C14029C5E1EC}" name="Preetish Kakkar" initials="PK" userId="31971d121f1587c3" providerId="Windows Live"/>
  <p188:author id="{3297E51A-5BF5-83BE-2A6F-07533FE4F8B2}" name="David Sugarman" initials="DS" userId="S::davids@packt.com::147eb03a-6a4b-4b86-8143-1a0addc55414" providerId="AD"/>
  <p188:author id="{E7E3B696-FFB9-1FAA-18D5-E5E9EB11E51E}" name="Guest User" initials="GU" userId="S::urn:spo:tenantanon#93ae660e-4895-4413-a75e-c5a4de429c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DEEE91-F60A-47FD-8B93-889A88A9AEAB}" v="2" dt="2025-07-07T14:41:06.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87" autoAdjust="0"/>
  </p:normalViewPr>
  <p:slideViewPr>
    <p:cSldViewPr snapToGrid="0">
      <p:cViewPr varScale="1">
        <p:scale>
          <a:sx n="36" d="100"/>
          <a:sy n="36" d="100"/>
        </p:scale>
        <p:origin x="1762"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Sugarman" userId="147eb03a-6a4b-4b86-8143-1a0addc55414" providerId="ADAL" clId="{BFDEEE91-F60A-47FD-8B93-889A88A9AEAB}"/>
    <pc:docChg chg="modSld">
      <pc:chgData name="David Sugarman" userId="147eb03a-6a4b-4b86-8143-1a0addc55414" providerId="ADAL" clId="{BFDEEE91-F60A-47FD-8B93-889A88A9AEAB}" dt="2025-07-07T15:18:43.200" v="18" actId="20577"/>
      <pc:docMkLst>
        <pc:docMk/>
      </pc:docMkLst>
      <pc:sldChg chg="modNotesTx">
        <pc:chgData name="David Sugarman" userId="147eb03a-6a4b-4b86-8143-1a0addc55414" providerId="ADAL" clId="{BFDEEE91-F60A-47FD-8B93-889A88A9AEAB}" dt="2025-07-07T14:39:40.305" v="3" actId="20577"/>
        <pc:sldMkLst>
          <pc:docMk/>
          <pc:sldMk cId="0" sldId="266"/>
        </pc:sldMkLst>
      </pc:sldChg>
      <pc:sldChg chg="modNotesTx">
        <pc:chgData name="David Sugarman" userId="147eb03a-6a4b-4b86-8143-1a0addc55414" providerId="ADAL" clId="{BFDEEE91-F60A-47FD-8B93-889A88A9AEAB}" dt="2025-07-07T14:51:57.247" v="4" actId="20577"/>
        <pc:sldMkLst>
          <pc:docMk/>
          <pc:sldMk cId="0" sldId="271"/>
        </pc:sldMkLst>
      </pc:sldChg>
      <pc:sldChg chg="modSp mod modNotesTx">
        <pc:chgData name="David Sugarman" userId="147eb03a-6a4b-4b86-8143-1a0addc55414" providerId="ADAL" clId="{BFDEEE91-F60A-47FD-8B93-889A88A9AEAB}" dt="2025-07-07T14:56:39.568" v="9" actId="20577"/>
        <pc:sldMkLst>
          <pc:docMk/>
          <pc:sldMk cId="0" sldId="273"/>
        </pc:sldMkLst>
        <pc:picChg chg="mod modCrop">
          <ac:chgData name="David Sugarman" userId="147eb03a-6a4b-4b86-8143-1a0addc55414" providerId="ADAL" clId="{BFDEEE91-F60A-47FD-8B93-889A88A9AEAB}" dt="2025-07-07T14:55:25.950" v="8" actId="1076"/>
          <ac:picMkLst>
            <pc:docMk/>
            <pc:sldMk cId="0" sldId="273"/>
            <ac:picMk id="363" creationId="{00000000-0000-0000-0000-000000000000}"/>
          </ac:picMkLst>
        </pc:picChg>
      </pc:sldChg>
      <pc:sldChg chg="modNotesTx">
        <pc:chgData name="David Sugarman" userId="147eb03a-6a4b-4b86-8143-1a0addc55414" providerId="ADAL" clId="{BFDEEE91-F60A-47FD-8B93-889A88A9AEAB}" dt="2025-07-07T15:07:32.588" v="10" actId="20577"/>
        <pc:sldMkLst>
          <pc:docMk/>
          <pc:sldMk cId="0" sldId="275"/>
        </pc:sldMkLst>
      </pc:sldChg>
      <pc:sldChg chg="modNotesTx">
        <pc:chgData name="David Sugarman" userId="147eb03a-6a4b-4b86-8143-1a0addc55414" providerId="ADAL" clId="{BFDEEE91-F60A-47FD-8B93-889A88A9AEAB}" dt="2025-07-07T15:17:52.191" v="14" actId="20577"/>
        <pc:sldMkLst>
          <pc:docMk/>
          <pc:sldMk cId="0" sldId="281"/>
        </pc:sldMkLst>
      </pc:sldChg>
      <pc:sldChg chg="modNotesTx">
        <pc:chgData name="David Sugarman" userId="147eb03a-6a4b-4b86-8143-1a0addc55414" providerId="ADAL" clId="{BFDEEE91-F60A-47FD-8B93-889A88A9AEAB}" dt="2025-07-07T15:18:43.200" v="18" actId="20577"/>
        <pc:sldMkLst>
          <pc:docMk/>
          <pc:sldMk cId="0"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2ab00a0fe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62ab00a0fe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2ab00a0fe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362ab00a0fe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dirty="0"/>
              <a:t>The central limitation of vector-based RAG is that it operates on statistical similarity, not structural truth. It can tell you that two documents sound alike, but it can't tell you how they are logically connected.</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Vector Search (Supportive Role)</a:t>
            </a:r>
            <a:endParaRPr sz="1100" dirty="0"/>
          </a:p>
          <a:p>
            <a:pPr marL="0" indent="0">
              <a:lnSpc>
                <a:spcPct val="115000"/>
              </a:lnSpc>
              <a:spcBef>
                <a:spcPts val="1200"/>
              </a:spcBef>
              <a:buSzPts val="1100"/>
            </a:pPr>
            <a:br>
              <a:rPr lang="en-US" sz="1100" dirty="0"/>
            </a:br>
            <a:endParaRPr sz="1100" dirty="0"/>
          </a:p>
          <a:p>
            <a:pPr marL="0" lvl="0" indent="0" algn="l" rtl="0">
              <a:lnSpc>
                <a:spcPct val="115000"/>
              </a:lnSpc>
              <a:spcBef>
                <a:spcPts val="1200"/>
              </a:spcBef>
              <a:spcAft>
                <a:spcPts val="0"/>
              </a:spcAft>
              <a:buSzPts val="1100"/>
              <a:buNone/>
            </a:pPr>
            <a:r>
              <a:rPr lang="en-US" sz="1100" dirty="0"/>
              <a:t>Graph-Based Reasoning (Central Role)</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Finds Similar Text</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Finds Verified Relationships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Prone to "Distracting Effect"</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Immune to Distraction (</a:t>
            </a:r>
            <a:r>
              <a:rPr lang="en-US" sz="1100" dirty="0" err="1"/>
              <a:t>PathRAG</a:t>
            </a:r>
            <a:r>
              <a:rPr lang="en-US" sz="1100" dirty="0"/>
              <a:t>)</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Answers "What is..." questions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Answers "Why..." and "How..." questions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Good for finding starting points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Good for multi-hop reasoning &amp; planning</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Relationship Blind</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Explicitly Models Connections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r>
              <a:rPr lang="en-US" sz="1100" dirty="0"/>
              <a:t>The graph must be the central component of a reasoning system, while other retrieval methods, like vector search, become supporting tools. Vector search is excellent for the first step—finding potential entry points into the knowledge graph. But the actual reasoning—the multi-step, cause-and-effect analysis—can only happen by traversing the verified relationships within the graph.</a:t>
            </a:r>
            <a:endParaRPr sz="1100" dirty="0"/>
          </a:p>
          <a:p>
            <a:pPr marL="0" lvl="0" indent="0" algn="l" rtl="0">
              <a:spcBef>
                <a:spcPts val="1200"/>
              </a:spcBef>
              <a:spcAft>
                <a:spcPts val="0"/>
              </a:spcAft>
              <a:buNone/>
            </a:pPr>
            <a:endParaRPr dirty="0"/>
          </a:p>
        </p:txBody>
      </p:sp>
      <p:sp>
        <p:nvSpPr>
          <p:cNvPr id="247" name="Google Shape;247;g362ab00a0fe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62ab00a0fe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362ab00a0fe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dirty="0"/>
              <a:t>"Agentic" is not a binary switch. It’s a spectrum. Effective agentic systems must find equilibrium between two fundamental tensions: the </a:t>
            </a:r>
            <a:r>
              <a:rPr lang="en-US" sz="1100" b="1" dirty="0"/>
              <a:t>determinism-autonomy</a:t>
            </a:r>
            <a:r>
              <a:rPr lang="en-US" sz="1100" dirty="0"/>
              <a:t> spectrum and the </a:t>
            </a:r>
            <a:r>
              <a:rPr lang="en-US" sz="1100" b="1" dirty="0"/>
              <a:t>local-global query</a:t>
            </a:r>
            <a:r>
              <a:rPr lang="en-US" sz="1100" dirty="0"/>
              <a:t> spectrum. The </a:t>
            </a:r>
            <a:r>
              <a:rPr lang="en-US" sz="1100" b="1" dirty="0"/>
              <a:t>Dual-Graph Architecture</a:t>
            </a:r>
            <a:r>
              <a:rPr lang="en-US" sz="1100" dirty="0"/>
              <a:t> is the solution that allows us to navigate both.</a:t>
            </a:r>
            <a:endParaRPr sz="1100" dirty="0"/>
          </a:p>
          <a:p>
            <a:pPr marL="0" lvl="0" indent="0" algn="l" rtl="0">
              <a:lnSpc>
                <a:spcPct val="115000"/>
              </a:lnSpc>
              <a:spcBef>
                <a:spcPts val="1200"/>
              </a:spcBef>
              <a:spcAft>
                <a:spcPts val="0"/>
              </a:spcAft>
              <a:buSzPts val="1100"/>
              <a:buNone/>
            </a:pPr>
            <a:r>
              <a:rPr lang="en-US" sz="1100" b="1" dirty="0"/>
              <a:t>(Image: A 2x2 grid. Horizontal axis is "Workflow Graph (HOW)". Vertical axis is "Knowledge &amp; Tool Graph (RESOURCES)".)</a:t>
            </a:r>
            <a:endParaRPr sz="1100" b="1" dirty="0"/>
          </a:p>
          <a:p>
            <a:pPr marL="457200" lvl="0" indent="-298450" algn="l" rtl="0">
              <a:lnSpc>
                <a:spcPct val="115000"/>
              </a:lnSpc>
              <a:spcBef>
                <a:spcPts val="1200"/>
              </a:spcBef>
              <a:spcAft>
                <a:spcPts val="0"/>
              </a:spcAft>
              <a:buClr>
                <a:schemeClr val="dk1"/>
              </a:buClr>
              <a:buSzPts val="1100"/>
              <a:buAutoNum type="arabicPeriod"/>
            </a:pPr>
            <a:r>
              <a:rPr lang="en-US" sz="1100" b="1" dirty="0"/>
              <a:t>The Horizontal Axis: The Workflow Graph (Process)</a:t>
            </a:r>
            <a:endParaRPr sz="1100" b="1" dirty="0"/>
          </a:p>
          <a:p>
            <a:pPr marL="914400" lvl="1" indent="-298450" algn="l" rtl="0">
              <a:lnSpc>
                <a:spcPct val="115000"/>
              </a:lnSpc>
              <a:spcBef>
                <a:spcPts val="0"/>
              </a:spcBef>
              <a:spcAft>
                <a:spcPts val="0"/>
              </a:spcAft>
              <a:buClr>
                <a:schemeClr val="dk1"/>
              </a:buClr>
              <a:buSzPts val="1100"/>
              <a:buChar char="○"/>
            </a:pPr>
            <a:r>
              <a:rPr lang="en-US" sz="1100" dirty="0"/>
              <a:t>This governs </a:t>
            </a:r>
            <a:r>
              <a:rPr lang="en-US" sz="1100" b="1" dirty="0"/>
              <a:t>HOW</a:t>
            </a:r>
            <a:r>
              <a:rPr lang="en-US" sz="1100" dirty="0"/>
              <a:t> an agent acts. It’s the agent's conscious, decision-making process, allowing it to move along the </a:t>
            </a:r>
            <a:r>
              <a:rPr lang="en-US" sz="1100" b="1" dirty="0"/>
              <a:t>determinism-autonomy</a:t>
            </a:r>
            <a:r>
              <a:rPr lang="en-US" sz="1100" dirty="0"/>
              <a:t> spectrum.</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The Vertical Axis: The Knowledge &amp; Tool Graph (Resources)</a:t>
            </a:r>
            <a:endParaRPr sz="1100" b="1" dirty="0"/>
          </a:p>
          <a:p>
            <a:pPr marL="914400" lvl="1" indent="-298450" algn="l" rtl="0">
              <a:lnSpc>
                <a:spcPct val="115000"/>
              </a:lnSpc>
              <a:spcBef>
                <a:spcPts val="0"/>
              </a:spcBef>
              <a:spcAft>
                <a:spcPts val="0"/>
              </a:spcAft>
              <a:buClr>
                <a:schemeClr val="dk1"/>
              </a:buClr>
              <a:buSzPts val="1100"/>
              <a:buChar char="○"/>
            </a:pPr>
            <a:r>
              <a:rPr lang="en-US" sz="1100" dirty="0"/>
              <a:t>This governs </a:t>
            </a:r>
            <a:r>
              <a:rPr lang="en-US" sz="1100" b="1" dirty="0"/>
              <a:t>WHAT</a:t>
            </a:r>
            <a:r>
              <a:rPr lang="en-US" sz="1100" dirty="0"/>
              <a:t> an agent knows and can do. It allows the agent to navigate the </a:t>
            </a:r>
            <a:r>
              <a:rPr lang="en-US" sz="1100" b="1" dirty="0"/>
              <a:t>local-global query</a:t>
            </a:r>
            <a:r>
              <a:rPr lang="en-US" sz="1100" dirty="0"/>
              <a:t> spectrum by accessing both specific facts and synthesized, holistic knowledge.</a:t>
            </a:r>
            <a:endParaRPr sz="1100" dirty="0"/>
          </a:p>
          <a:p>
            <a:pPr marL="0" lvl="0" indent="0" algn="l" rtl="0">
              <a:lnSpc>
                <a:spcPct val="115000"/>
              </a:lnSpc>
              <a:spcBef>
                <a:spcPts val="1200"/>
              </a:spcBef>
              <a:spcAft>
                <a:spcPts val="0"/>
              </a:spcAft>
              <a:buSzPts val="1100"/>
              <a:buNone/>
            </a:pPr>
            <a:r>
              <a:rPr lang="en-US" sz="1100" dirty="0"/>
              <a:t>The graph architecture resolves these tensions by acting as a dynamic "cursor," enabling the agent to position itself on both spectrums based on context. It provides the structure for reliable, deterministic actions when needed, and the flexibility for autonomous, global reasoning when required. This architecture is the foundation for proper context engineering.</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263" name="Google Shape;263;g362ab00a0fe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62ab00a0fe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362ab00a0fe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dirty="0"/>
              <a:t>The Horizontal Axis is where we engineer the agent's actions, moving from simple sequences to complex strategies.</a:t>
            </a:r>
            <a:endParaRPr sz="1100" dirty="0"/>
          </a:p>
          <a:p>
            <a:pPr marL="0" lvl="0" indent="0" algn="l" rtl="0">
              <a:lnSpc>
                <a:spcPct val="115000"/>
              </a:lnSpc>
              <a:spcBef>
                <a:spcPts val="1200"/>
              </a:spcBef>
              <a:spcAft>
                <a:spcPts val="0"/>
              </a:spcAft>
              <a:buNone/>
            </a:pPr>
            <a:r>
              <a:rPr lang="en-US" sz="1100" b="1" dirty="0"/>
              <a:t>(Image: A visual spectrum from a simple line, to a branching tree, to a complex, interconnected graph.)</a:t>
            </a:r>
            <a:endParaRPr sz="1100" b="1" dirty="0"/>
          </a:p>
          <a:p>
            <a:pPr marL="457200" lvl="0" indent="-298450" algn="l" rtl="0">
              <a:lnSpc>
                <a:spcPct val="115000"/>
              </a:lnSpc>
              <a:spcBef>
                <a:spcPts val="1200"/>
              </a:spcBef>
              <a:spcAft>
                <a:spcPts val="0"/>
              </a:spcAft>
              <a:buClr>
                <a:schemeClr val="dk1"/>
              </a:buClr>
              <a:buSzPts val="1100"/>
              <a:buChar char="●"/>
            </a:pPr>
            <a:r>
              <a:rPr lang="en-US" sz="1100" b="1" dirty="0"/>
              <a:t>Deterministic Workflows (The Assembly Line):</a:t>
            </a:r>
            <a:endParaRPr sz="1100" b="1" dirty="0"/>
          </a:p>
          <a:p>
            <a:pPr marL="914400" lvl="1" indent="-298450" algn="l" rtl="0">
              <a:lnSpc>
                <a:spcPct val="115000"/>
              </a:lnSpc>
              <a:spcBef>
                <a:spcPts val="0"/>
              </a:spcBef>
              <a:spcAft>
                <a:spcPts val="0"/>
              </a:spcAft>
              <a:buClr>
                <a:schemeClr val="dk1"/>
              </a:buClr>
              <a:buSzPts val="1100"/>
              <a:buChar char="○"/>
            </a:pPr>
            <a:r>
              <a:rPr lang="en-US" sz="1100" b="1" dirty="0"/>
              <a:t>Structure:</a:t>
            </a:r>
            <a:r>
              <a:rPr lang="en-US" sz="1100" dirty="0"/>
              <a:t> Simple, linear pipelines where Step B always follows Step A.</a:t>
            </a:r>
            <a:endParaRPr sz="1100" dirty="0"/>
          </a:p>
          <a:p>
            <a:pPr marL="914400" lvl="1" indent="-298450" algn="l" rtl="0">
              <a:lnSpc>
                <a:spcPct val="115000"/>
              </a:lnSpc>
              <a:spcBef>
                <a:spcPts val="0"/>
              </a:spcBef>
              <a:spcAft>
                <a:spcPts val="0"/>
              </a:spcAft>
              <a:buClr>
                <a:schemeClr val="dk1"/>
              </a:buClr>
              <a:buSzPts val="1100"/>
              <a:buChar char="○"/>
            </a:pPr>
            <a:r>
              <a:rPr lang="en-US" sz="1100" b="1" dirty="0"/>
              <a:t>Use Case:</a:t>
            </a:r>
            <a:r>
              <a:rPr lang="en-US" sz="1100" dirty="0"/>
              <a:t> High-stakes, regulated tasks like financial transactions. Reliability is paramount; creativity is a bug.</a:t>
            </a:r>
            <a:endParaRPr sz="1100" dirty="0"/>
          </a:p>
          <a:p>
            <a:pPr marL="457200" lvl="0" indent="-298450" algn="l" rtl="0">
              <a:lnSpc>
                <a:spcPct val="115000"/>
              </a:lnSpc>
              <a:spcBef>
                <a:spcPts val="0"/>
              </a:spcBef>
              <a:spcAft>
                <a:spcPts val="0"/>
              </a:spcAft>
              <a:buClr>
                <a:schemeClr val="dk1"/>
              </a:buClr>
              <a:buSzPts val="1100"/>
              <a:buChar char="●"/>
            </a:pPr>
            <a:r>
              <a:rPr lang="en-US" sz="1100" b="1" dirty="0"/>
              <a:t>Hybrid Systems (The Guided Expert):</a:t>
            </a:r>
            <a:endParaRPr sz="1100" b="1" dirty="0"/>
          </a:p>
          <a:p>
            <a:pPr marL="914400" lvl="1" indent="-298450" algn="l" rtl="0">
              <a:lnSpc>
                <a:spcPct val="115000"/>
              </a:lnSpc>
              <a:spcBef>
                <a:spcPts val="0"/>
              </a:spcBef>
              <a:spcAft>
                <a:spcPts val="0"/>
              </a:spcAft>
              <a:buClr>
                <a:schemeClr val="dk1"/>
              </a:buClr>
              <a:buSzPts val="1100"/>
              <a:buChar char="○"/>
            </a:pPr>
            <a:r>
              <a:rPr lang="en-US" sz="1100" b="1" dirty="0"/>
              <a:t>Structure:</a:t>
            </a:r>
            <a:r>
              <a:rPr lang="en-US" sz="1100" dirty="0"/>
              <a:t> A central orchestrator node classifies a task and routes it to specialized sub-workflows. This is the enterprise sweet spot.</a:t>
            </a:r>
            <a:endParaRPr sz="1100" dirty="0"/>
          </a:p>
          <a:p>
            <a:pPr marL="914400" lvl="1" indent="-298450" algn="l" rtl="0">
              <a:lnSpc>
                <a:spcPct val="115000"/>
              </a:lnSpc>
              <a:spcBef>
                <a:spcPts val="0"/>
              </a:spcBef>
              <a:spcAft>
                <a:spcPts val="0"/>
              </a:spcAft>
              <a:buClr>
                <a:schemeClr val="dk1"/>
              </a:buClr>
              <a:buSzPts val="1100"/>
              <a:buChar char="○"/>
            </a:pPr>
            <a:r>
              <a:rPr lang="en-US" sz="1100" b="1" dirty="0"/>
              <a:t>Parallelism:</a:t>
            </a:r>
            <a:r>
              <a:rPr lang="en-US" sz="1100" dirty="0"/>
              <a:t> This structure allows for intelligent parallelism. The decision hinges on task dependency.</a:t>
            </a:r>
            <a:endParaRPr sz="1100" dirty="0"/>
          </a:p>
          <a:p>
            <a:pPr marL="1371600" lvl="2" indent="-298450" algn="l" rtl="0">
              <a:lnSpc>
                <a:spcPct val="115000"/>
              </a:lnSpc>
              <a:spcBef>
                <a:spcPts val="0"/>
              </a:spcBef>
              <a:spcAft>
                <a:spcPts val="0"/>
              </a:spcAft>
              <a:buClr>
                <a:schemeClr val="dk1"/>
              </a:buClr>
              <a:buSzPts val="1100"/>
              <a:buChar char="■"/>
            </a:pPr>
            <a:r>
              <a:rPr lang="en-US" sz="1100" b="1" dirty="0"/>
              <a:t>Use Parallel Processing:</a:t>
            </a:r>
            <a:r>
              <a:rPr lang="en-US" sz="1100" dirty="0"/>
              <a:t> For independent subtasks (like researching multiple competitors simultaneously) to gain speed on I/O-bound tasks.</a:t>
            </a:r>
            <a:endParaRPr sz="1100" dirty="0"/>
          </a:p>
          <a:p>
            <a:pPr marL="1371600" lvl="2" indent="-298450" algn="l" rtl="0">
              <a:lnSpc>
                <a:spcPct val="115000"/>
              </a:lnSpc>
              <a:spcBef>
                <a:spcPts val="0"/>
              </a:spcBef>
              <a:spcAft>
                <a:spcPts val="0"/>
              </a:spcAft>
              <a:buClr>
                <a:schemeClr val="dk1"/>
              </a:buClr>
              <a:buSzPts val="1100"/>
              <a:buChar char="■"/>
            </a:pPr>
            <a:r>
              <a:rPr lang="en-US" sz="1100" b="1" dirty="0"/>
              <a:t>Use Sequential Processing:</a:t>
            </a:r>
            <a:r>
              <a:rPr lang="en-US" sz="1100" dirty="0"/>
              <a:t> When subtasks are highly dependent and require a consistent state to be passed between them.</a:t>
            </a:r>
            <a:endParaRPr sz="1100" dirty="0"/>
          </a:p>
          <a:p>
            <a:pPr marL="457200" lvl="0" indent="-298450" algn="l" rtl="0">
              <a:lnSpc>
                <a:spcPct val="115000"/>
              </a:lnSpc>
              <a:spcBef>
                <a:spcPts val="0"/>
              </a:spcBef>
              <a:spcAft>
                <a:spcPts val="0"/>
              </a:spcAft>
              <a:buClr>
                <a:schemeClr val="dk1"/>
              </a:buClr>
              <a:buSzPts val="1100"/>
              <a:buChar char="●"/>
            </a:pPr>
            <a:r>
              <a:rPr lang="en-US" sz="1100" b="1" dirty="0"/>
              <a:t>Autonomous Agents (The Strategist):</a:t>
            </a:r>
            <a:endParaRPr sz="1100" b="1" dirty="0"/>
          </a:p>
          <a:p>
            <a:pPr marL="914400" lvl="1" indent="-298450" algn="l" rtl="0">
              <a:lnSpc>
                <a:spcPct val="115000"/>
              </a:lnSpc>
              <a:spcBef>
                <a:spcPts val="0"/>
              </a:spcBef>
              <a:spcAft>
                <a:spcPts val="0"/>
              </a:spcAft>
              <a:buClr>
                <a:schemeClr val="dk1"/>
              </a:buClr>
              <a:buSzPts val="1100"/>
              <a:buChar char="○"/>
            </a:pPr>
            <a:r>
              <a:rPr lang="en-US" sz="1100" b="1" dirty="0"/>
              <a:t>Structure:</a:t>
            </a:r>
            <a:r>
              <a:rPr lang="en-US" sz="1100" dirty="0"/>
              <a:t> Here we introduce the </a:t>
            </a:r>
            <a:r>
              <a:rPr lang="en-US" sz="1100" b="1" dirty="0"/>
              <a:t>Planning Node</a:t>
            </a:r>
            <a:r>
              <a:rPr lang="en-US" sz="1100" dirty="0"/>
              <a:t>. Its job is not to execute, but to generate a plan.</a:t>
            </a:r>
            <a:endParaRPr sz="1100" dirty="0"/>
          </a:p>
          <a:p>
            <a:pPr marL="914400" lvl="1" indent="-298450" algn="l" rtl="0">
              <a:lnSpc>
                <a:spcPct val="115000"/>
              </a:lnSpc>
              <a:spcBef>
                <a:spcPts val="0"/>
              </a:spcBef>
              <a:spcAft>
                <a:spcPts val="0"/>
              </a:spcAft>
              <a:buClr>
                <a:schemeClr val="dk1"/>
              </a:buClr>
              <a:buSzPts val="1100"/>
              <a:buChar char="○"/>
            </a:pPr>
            <a:r>
              <a:rPr lang="en-US" sz="1100" b="1" dirty="0"/>
              <a:t>A Plan is a Graph:</a:t>
            </a:r>
            <a:r>
              <a:rPr lang="en-US" sz="1100" dirty="0"/>
              <a:t> The Planning Node's output is an executable </a:t>
            </a:r>
            <a:r>
              <a:rPr lang="en-US" sz="1100" b="1" dirty="0"/>
              <a:t>Directed Acyclic Graph (DAG)</a:t>
            </a:r>
            <a:r>
              <a:rPr lang="en-US" sz="1100" dirty="0"/>
              <a:t>. Each node in this DAG is a task for a specialist agent, and the edges define dependencies.</a:t>
            </a:r>
            <a:endParaRPr sz="1100" dirty="0"/>
          </a:p>
          <a:p>
            <a:pPr marL="914400" lvl="1" indent="-298450" algn="l" rtl="0">
              <a:lnSpc>
                <a:spcPct val="115000"/>
              </a:lnSpc>
              <a:spcBef>
                <a:spcPts val="0"/>
              </a:spcBef>
              <a:spcAft>
                <a:spcPts val="0"/>
              </a:spcAft>
              <a:buClr>
                <a:schemeClr val="dk1"/>
              </a:buClr>
              <a:buSzPts val="1100"/>
              <a:buChar char="○"/>
            </a:pPr>
            <a:r>
              <a:rPr lang="en-US" sz="1100" b="1" dirty="0"/>
              <a:t>Self-Improving Strategy:</a:t>
            </a:r>
            <a:r>
              <a:rPr lang="en-US" sz="1100" dirty="0"/>
              <a:t> The most advanced autonomous agents are initialized with a </a:t>
            </a:r>
            <a:r>
              <a:rPr lang="en-US" sz="1100" b="1" dirty="0"/>
              <a:t>causal graph</a:t>
            </a:r>
            <a:r>
              <a:rPr lang="en-US" sz="1100" dirty="0"/>
              <a:t>, representing known cause-and-effect relationships. This allows the Planning Node to not only generate more robust initial plans but also to learn from outcomes. Successful plans strengthen causal links, while failures trigger re-evaluation, enabling the agent to continuously improve its own strategic model over time.</a:t>
            </a:r>
            <a:endParaRPr sz="1100" dirty="0"/>
          </a:p>
          <a:p>
            <a:pPr marL="914400" lvl="1" indent="-298450" algn="l" rtl="0">
              <a:lnSpc>
                <a:spcPct val="115000"/>
              </a:lnSpc>
              <a:spcBef>
                <a:spcPts val="0"/>
              </a:spcBef>
              <a:spcAft>
                <a:spcPts val="0"/>
              </a:spcAft>
              <a:buClr>
                <a:schemeClr val="dk1"/>
              </a:buClr>
              <a:buSzPts val="1100"/>
              <a:buChar char="○"/>
            </a:pPr>
            <a:r>
              <a:rPr lang="en-US" sz="1100" b="1" dirty="0"/>
              <a:t>Use Case:</a:t>
            </a:r>
            <a:r>
              <a:rPr lang="en-US" sz="1100" dirty="0"/>
              <a:t> For open-ended problems (e.g., "Analyze a company's market position") where the solution path is not known in advance and must be constructed dynamically. This separates high-level strategy from low-level execution.</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279" name="Google Shape;279;g362ab00a0fe_0_1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2ab00a0fe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362ab00a0fe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dirty="0"/>
              <a:t>The Vertical Axis is the agent's universe of resources. It also has its own spectrum, moving from fuzzy and probabilistic to precise and deterministic.</a:t>
            </a:r>
            <a:endParaRPr sz="1100" dirty="0"/>
          </a:p>
          <a:p>
            <a:pPr marL="0" lvl="0" indent="0" algn="l" rtl="0">
              <a:lnSpc>
                <a:spcPct val="115000"/>
              </a:lnSpc>
              <a:spcBef>
                <a:spcPts val="1200"/>
              </a:spcBef>
              <a:spcAft>
                <a:spcPts val="0"/>
              </a:spcAft>
              <a:buNone/>
            </a:pPr>
            <a:r>
              <a:rPr lang="en-US" sz="1100" b="1" dirty="0"/>
              <a:t>(Image: A layered diagram. Bottom layer is "Probabilistic," middle is "Structured," top is "Logical.")</a:t>
            </a:r>
            <a:endParaRPr sz="1100" b="1" dirty="0"/>
          </a:p>
          <a:p>
            <a:pPr marL="457200" lvl="0" indent="-298450" algn="l" rtl="0">
              <a:lnSpc>
                <a:spcPct val="115000"/>
              </a:lnSpc>
              <a:spcBef>
                <a:spcPts val="1200"/>
              </a:spcBef>
              <a:spcAft>
                <a:spcPts val="0"/>
              </a:spcAft>
              <a:buClr>
                <a:schemeClr val="dk1"/>
              </a:buClr>
              <a:buSzPts val="1100"/>
              <a:buChar char="●"/>
            </a:pPr>
            <a:r>
              <a:rPr lang="en-US" sz="1100" b="1" dirty="0"/>
              <a:t>The Probabilistic Layer (The Foundation):</a:t>
            </a:r>
            <a:endParaRPr sz="1100" b="1" dirty="0"/>
          </a:p>
          <a:p>
            <a:pPr marL="914400" lvl="1" indent="-298450" algn="l" rtl="0">
              <a:lnSpc>
                <a:spcPct val="115000"/>
              </a:lnSpc>
              <a:spcBef>
                <a:spcPts val="0"/>
              </a:spcBef>
              <a:spcAft>
                <a:spcPts val="0"/>
              </a:spcAft>
              <a:buClr>
                <a:schemeClr val="dk1"/>
              </a:buClr>
              <a:buSzPts val="1100"/>
              <a:buChar char="○"/>
            </a:pPr>
            <a:r>
              <a:rPr lang="en-US" sz="1100" b="1" dirty="0"/>
              <a:t>Technology:</a:t>
            </a:r>
            <a:r>
              <a:rPr lang="en-US" sz="1100" dirty="0"/>
              <a:t> Raw Vector Search.</a:t>
            </a:r>
            <a:endParaRPr sz="1100" dirty="0"/>
          </a:p>
          <a:p>
            <a:pPr marL="914400" lvl="1" indent="-298450" algn="l" rtl="0">
              <a:lnSpc>
                <a:spcPct val="115000"/>
              </a:lnSpc>
              <a:spcBef>
                <a:spcPts val="0"/>
              </a:spcBef>
              <a:spcAft>
                <a:spcPts val="0"/>
              </a:spcAft>
              <a:buClr>
                <a:schemeClr val="dk1"/>
              </a:buClr>
              <a:buSzPts val="1100"/>
              <a:buChar char="○"/>
            </a:pPr>
            <a:r>
              <a:rPr lang="en-US" sz="1100" b="1" dirty="0"/>
              <a:t>Role:</a:t>
            </a:r>
            <a:r>
              <a:rPr lang="en-US" sz="1100" dirty="0"/>
              <a:t> This is the entry point for unstructured data. It excels at finding semantically similar concepts but is inherently "fuzzy" and has no understanding of logic or structure.</a:t>
            </a:r>
            <a:endParaRPr sz="1100" dirty="0"/>
          </a:p>
          <a:p>
            <a:pPr marL="914400" lvl="1" indent="-298450" algn="l" rtl="0">
              <a:lnSpc>
                <a:spcPct val="115000"/>
              </a:lnSpc>
              <a:spcBef>
                <a:spcPts val="0"/>
              </a:spcBef>
              <a:spcAft>
                <a:spcPts val="0"/>
              </a:spcAft>
              <a:buClr>
                <a:schemeClr val="dk1"/>
              </a:buClr>
              <a:buSzPts val="1100"/>
              <a:buChar char="○"/>
            </a:pPr>
            <a:r>
              <a:rPr lang="en-US" sz="1100" b="1" dirty="0"/>
              <a:t>Use Case:</a:t>
            </a:r>
            <a:r>
              <a:rPr lang="en-US" sz="1100" dirty="0"/>
              <a:t> Finding initial, potentially relevant documents or graph nodes to begin a reasoning process.</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Structured Layer (The Skeleton):</a:t>
            </a:r>
            <a:endParaRPr sz="1100" b="1" dirty="0"/>
          </a:p>
          <a:p>
            <a:pPr marL="914400" lvl="1" indent="-298450" algn="l" rtl="0">
              <a:lnSpc>
                <a:spcPct val="115000"/>
              </a:lnSpc>
              <a:spcBef>
                <a:spcPts val="0"/>
              </a:spcBef>
              <a:spcAft>
                <a:spcPts val="0"/>
              </a:spcAft>
              <a:buClr>
                <a:schemeClr val="dk1"/>
              </a:buClr>
              <a:buSzPts val="1100"/>
              <a:buChar char="○"/>
            </a:pPr>
            <a:r>
              <a:rPr lang="en-US" sz="1100" b="1" dirty="0"/>
              <a:t>Technology:</a:t>
            </a:r>
            <a:r>
              <a:rPr lang="en-US" sz="1100" dirty="0"/>
              <a:t> Property Graphs &amp; RDF Graphs.</a:t>
            </a:r>
            <a:endParaRPr sz="1100" dirty="0"/>
          </a:p>
          <a:p>
            <a:pPr marL="914400" lvl="1" indent="-298450" algn="l" rtl="0">
              <a:lnSpc>
                <a:spcPct val="115000"/>
              </a:lnSpc>
              <a:spcBef>
                <a:spcPts val="0"/>
              </a:spcBef>
              <a:spcAft>
                <a:spcPts val="0"/>
              </a:spcAft>
              <a:buClr>
                <a:schemeClr val="dk1"/>
              </a:buClr>
              <a:buSzPts val="1100"/>
              <a:buChar char="○"/>
            </a:pPr>
            <a:r>
              <a:rPr lang="en-US" sz="1100" b="1" dirty="0"/>
              <a:t>Role:</a:t>
            </a:r>
            <a:r>
              <a:rPr lang="en-US" sz="1100" dirty="0"/>
              <a:t> Here we introduce explicit entities and relationships. Property Graphs are flexible and performant; RDF Graphs add formal semantics for more rigorous reasoning.</a:t>
            </a:r>
            <a:endParaRPr sz="1100" dirty="0"/>
          </a:p>
          <a:p>
            <a:pPr marL="914400" lvl="1" indent="-298450" algn="l" rtl="0">
              <a:lnSpc>
                <a:spcPct val="115000"/>
              </a:lnSpc>
              <a:spcBef>
                <a:spcPts val="0"/>
              </a:spcBef>
              <a:spcAft>
                <a:spcPts val="0"/>
              </a:spcAft>
              <a:buClr>
                <a:schemeClr val="dk1"/>
              </a:buClr>
              <a:buSzPts val="1100"/>
              <a:buChar char="○"/>
            </a:pPr>
            <a:r>
              <a:rPr lang="en-US" sz="1100" b="1" dirty="0"/>
              <a:t>Synergy:</a:t>
            </a:r>
            <a:r>
              <a:rPr lang="en-US" sz="1100" dirty="0"/>
              <a:t> This layer combines vector search with graph constraints. We can use vectors to find candidate nodes, then traverse the structured graph to verify relationships and gather provable context.</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Logical Layer (The Constitution):</a:t>
            </a:r>
            <a:endParaRPr sz="1100" b="1" dirty="0"/>
          </a:p>
          <a:p>
            <a:pPr marL="914400" lvl="1" indent="-298450" algn="l" rtl="0">
              <a:lnSpc>
                <a:spcPct val="115000"/>
              </a:lnSpc>
              <a:spcBef>
                <a:spcPts val="0"/>
              </a:spcBef>
              <a:spcAft>
                <a:spcPts val="0"/>
              </a:spcAft>
              <a:buClr>
                <a:schemeClr val="dk1"/>
              </a:buClr>
              <a:buSzPts val="1100"/>
              <a:buChar char="○"/>
            </a:pPr>
            <a:r>
              <a:rPr lang="en-US" sz="1100" b="1" dirty="0"/>
              <a:t>Technology:</a:t>
            </a:r>
            <a:r>
              <a:rPr lang="en-US" sz="1100" dirty="0"/>
              <a:t> Formal Ontologies (OWL) &amp; Logic-Rich Type Systems (DTT).</a:t>
            </a:r>
            <a:endParaRPr sz="1100" dirty="0"/>
          </a:p>
          <a:p>
            <a:pPr marL="914400" lvl="1" indent="-298450" algn="l" rtl="0">
              <a:lnSpc>
                <a:spcPct val="115000"/>
              </a:lnSpc>
              <a:spcBef>
                <a:spcPts val="0"/>
              </a:spcBef>
              <a:spcAft>
                <a:spcPts val="0"/>
              </a:spcAft>
              <a:buClr>
                <a:schemeClr val="dk1"/>
              </a:buClr>
              <a:buSzPts val="1100"/>
              <a:buChar char="○"/>
            </a:pPr>
            <a:r>
              <a:rPr lang="en-US" sz="1100" b="1" dirty="0"/>
              <a:t>Role:</a:t>
            </a:r>
            <a:r>
              <a:rPr lang="en-US" sz="1100" dirty="0"/>
              <a:t> This provides the highest level of determinism. The fundamental rules of the domain are baked into the data model itself.</a:t>
            </a:r>
            <a:endParaRPr sz="1100" dirty="0"/>
          </a:p>
          <a:p>
            <a:pPr marL="914400" lvl="1" indent="-298450" algn="l" rtl="0">
              <a:lnSpc>
                <a:spcPct val="115000"/>
              </a:lnSpc>
              <a:spcBef>
                <a:spcPts val="0"/>
              </a:spcBef>
              <a:spcAft>
                <a:spcPts val="0"/>
              </a:spcAft>
              <a:buClr>
                <a:schemeClr val="dk1"/>
              </a:buClr>
              <a:buSzPts val="1100"/>
              <a:buChar char="○"/>
            </a:pPr>
            <a:r>
              <a:rPr lang="en-US" sz="1100" b="1" dirty="0"/>
              <a:t>Benefit:</a:t>
            </a:r>
            <a:r>
              <a:rPr lang="en-US" sz="1100" dirty="0"/>
              <a:t> It becomes impossible for the agent to even represent an illogical state (e.g., a person born after they died). This provides a rock-solid foundation of truth for the agent's most critical decisions.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295" name="Google Shape;295;g362ab00a0fe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62ab00a0fe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362ab00a0fe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dirty="0"/>
              <a:t>The Vertical Axis represents the agent's entire universe of resources. A simple list or vector database is insufficient because resources are not isolated; they are deeply interconnected. A graph is the only structure that can capture this rich web of relationships.</a:t>
            </a:r>
            <a:endParaRPr sz="1100" dirty="0"/>
          </a:p>
          <a:p>
            <a:pPr marL="457200" lvl="0" indent="-298450" algn="l" rtl="0">
              <a:lnSpc>
                <a:spcPct val="115000"/>
              </a:lnSpc>
              <a:spcBef>
                <a:spcPts val="1200"/>
              </a:spcBef>
              <a:spcAft>
                <a:spcPts val="0"/>
              </a:spcAft>
              <a:buClr>
                <a:schemeClr val="dk1"/>
              </a:buClr>
              <a:buSzPts val="1100"/>
              <a:buChar char="●"/>
            </a:pPr>
            <a:r>
              <a:rPr lang="en-US" sz="1100" b="1" dirty="0"/>
              <a:t>Knowledge Relationships:</a:t>
            </a:r>
            <a:r>
              <a:rPr lang="en-US" sz="1100" dirty="0"/>
              <a:t> It connects a </a:t>
            </a:r>
            <a:r>
              <a:rPr lang="en-US" sz="1100" dirty="0">
                <a:solidFill>
                  <a:srgbClr val="188038"/>
                </a:solidFill>
                <a:latin typeface="Roboto Mono"/>
                <a:ea typeface="Roboto Mono"/>
                <a:cs typeface="Roboto Mono"/>
                <a:sym typeface="Roboto Mono"/>
              </a:rPr>
              <a:t>Company</a:t>
            </a:r>
            <a:r>
              <a:rPr lang="en-US" sz="1100" dirty="0"/>
              <a:t> to its </a:t>
            </a:r>
            <a:r>
              <a:rPr lang="en-US" sz="1100" dirty="0">
                <a:solidFill>
                  <a:srgbClr val="188038"/>
                </a:solidFill>
                <a:latin typeface="Roboto Mono"/>
                <a:ea typeface="Roboto Mono"/>
                <a:cs typeface="Roboto Mono"/>
                <a:sym typeface="Roboto Mono"/>
              </a:rPr>
              <a:t>Products</a:t>
            </a:r>
            <a:r>
              <a:rPr lang="en-US" sz="1100" dirty="0"/>
              <a:t>, and those </a:t>
            </a:r>
            <a:r>
              <a:rPr lang="en-US" sz="1100" dirty="0">
                <a:solidFill>
                  <a:srgbClr val="188038"/>
                </a:solidFill>
                <a:latin typeface="Roboto Mono"/>
                <a:ea typeface="Roboto Mono"/>
                <a:cs typeface="Roboto Mono"/>
                <a:sym typeface="Roboto Mono"/>
              </a:rPr>
              <a:t>Products</a:t>
            </a:r>
            <a:r>
              <a:rPr lang="en-US" sz="1100" dirty="0"/>
              <a:t> to their </a:t>
            </a:r>
            <a:r>
              <a:rPr lang="en-US" sz="1100" dirty="0">
                <a:solidFill>
                  <a:srgbClr val="188038"/>
                </a:solidFill>
                <a:latin typeface="Roboto Mono"/>
                <a:ea typeface="Roboto Mono"/>
                <a:cs typeface="Roboto Mono"/>
                <a:sym typeface="Roboto Mono"/>
              </a:rPr>
              <a:t>Supply Chain</a:t>
            </a:r>
            <a:r>
              <a:rPr lang="en-US" sz="1100" dirty="0"/>
              <a:t> data. This enables holistic understanding.</a:t>
            </a:r>
            <a:endParaRPr sz="1100" dirty="0"/>
          </a:p>
          <a:p>
            <a:pPr marL="457200" lvl="0" indent="-298450" algn="l" rtl="0">
              <a:lnSpc>
                <a:spcPct val="115000"/>
              </a:lnSpc>
              <a:spcBef>
                <a:spcPts val="0"/>
              </a:spcBef>
              <a:spcAft>
                <a:spcPts val="0"/>
              </a:spcAft>
              <a:buClr>
                <a:schemeClr val="dk1"/>
              </a:buClr>
              <a:buSzPts val="1100"/>
              <a:buChar char="●"/>
            </a:pPr>
            <a:r>
              <a:rPr lang="en-US" sz="1100" b="1" dirty="0"/>
              <a:t>Temporal Relationships:</a:t>
            </a:r>
            <a:r>
              <a:rPr lang="en-US" sz="1100" dirty="0"/>
              <a:t> It connects an </a:t>
            </a:r>
            <a:r>
              <a:rPr lang="en-US" sz="1100" dirty="0">
                <a:solidFill>
                  <a:srgbClr val="188038"/>
                </a:solidFill>
                <a:latin typeface="Roboto Mono"/>
                <a:ea typeface="Roboto Mono"/>
                <a:cs typeface="Roboto Mono"/>
                <a:sym typeface="Roboto Mono"/>
              </a:rPr>
              <a:t>Event</a:t>
            </a:r>
            <a:r>
              <a:rPr lang="en-US" sz="1100" dirty="0"/>
              <a:t> to the </a:t>
            </a:r>
            <a:r>
              <a:rPr lang="en-US" sz="1100" dirty="0">
                <a:solidFill>
                  <a:srgbClr val="188038"/>
                </a:solidFill>
                <a:latin typeface="Roboto Mono"/>
                <a:ea typeface="Roboto Mono"/>
                <a:cs typeface="Roboto Mono"/>
                <a:sym typeface="Roboto Mono"/>
              </a:rPr>
              <a:t>State</a:t>
            </a:r>
            <a:r>
              <a:rPr lang="en-US" sz="1100" dirty="0"/>
              <a:t> that preceded it, enabling true temporal reasoning.</a:t>
            </a:r>
            <a:endParaRPr sz="1100" dirty="0"/>
          </a:p>
          <a:p>
            <a:pPr marL="457200" lvl="0" indent="-298450" algn="l" rtl="0">
              <a:lnSpc>
                <a:spcPct val="115000"/>
              </a:lnSpc>
              <a:spcBef>
                <a:spcPts val="0"/>
              </a:spcBef>
              <a:spcAft>
                <a:spcPts val="0"/>
              </a:spcAft>
              <a:buClr>
                <a:schemeClr val="dk1"/>
              </a:buClr>
              <a:buSzPts val="1100"/>
              <a:buChar char="●"/>
            </a:pPr>
            <a:r>
              <a:rPr lang="en-US" sz="1100" b="1" dirty="0"/>
              <a:t>Tool Dependencies:</a:t>
            </a:r>
            <a:r>
              <a:rPr lang="en-US" sz="1100" dirty="0"/>
              <a:t> It connects a </a:t>
            </a:r>
            <a:r>
              <a:rPr lang="en-US" sz="1100" dirty="0" err="1">
                <a:solidFill>
                  <a:srgbClr val="188038"/>
                </a:solidFill>
                <a:latin typeface="Roboto Mono"/>
                <a:ea typeface="Roboto Mono"/>
                <a:cs typeface="Roboto Mono"/>
                <a:sym typeface="Roboto Mono"/>
              </a:rPr>
              <a:t>get_covid_stats</a:t>
            </a:r>
            <a:r>
              <a:rPr lang="en-US" sz="1100" dirty="0"/>
              <a:t> tool to the </a:t>
            </a:r>
            <a:r>
              <a:rPr lang="en-US" sz="1100" dirty="0" err="1">
                <a:solidFill>
                  <a:srgbClr val="188038"/>
                </a:solidFill>
                <a:latin typeface="Roboto Mono"/>
                <a:ea typeface="Roboto Mono"/>
                <a:cs typeface="Roboto Mono"/>
                <a:sym typeface="Roboto Mono"/>
              </a:rPr>
              <a:t>get_country_code</a:t>
            </a:r>
            <a:r>
              <a:rPr lang="en-US" sz="1100" dirty="0"/>
              <a:t> tool it </a:t>
            </a:r>
            <a:r>
              <a:rPr lang="en-US" sz="1100" dirty="0">
                <a:solidFill>
                  <a:srgbClr val="188038"/>
                </a:solidFill>
                <a:latin typeface="Roboto Mono"/>
                <a:ea typeface="Roboto Mono"/>
                <a:cs typeface="Roboto Mono"/>
                <a:sym typeface="Roboto Mono"/>
              </a:rPr>
              <a:t>REQUIRES</a:t>
            </a:r>
            <a:r>
              <a:rPr lang="en-US" sz="1100" dirty="0"/>
              <a:t> as an input. This transforms complex planning into simple traversal.</a:t>
            </a:r>
            <a:endParaRPr sz="1100" dirty="0"/>
          </a:p>
          <a:p>
            <a:pPr marL="457200" lvl="0" indent="-298450" algn="l" rtl="0">
              <a:lnSpc>
                <a:spcPct val="115000"/>
              </a:lnSpc>
              <a:spcBef>
                <a:spcPts val="0"/>
              </a:spcBef>
              <a:spcAft>
                <a:spcPts val="0"/>
              </a:spcAft>
              <a:buClr>
                <a:schemeClr val="dk1"/>
              </a:buClr>
              <a:buSzPts val="1100"/>
              <a:buChar char="●"/>
            </a:pPr>
            <a:r>
              <a:rPr lang="en-US" sz="1100" b="1" dirty="0"/>
              <a:t>Capability Models:</a:t>
            </a:r>
            <a:r>
              <a:rPr lang="en-US" sz="1100" dirty="0"/>
              <a:t> It connects an </a:t>
            </a:r>
            <a:r>
              <a:rPr lang="en-US" sz="1100" dirty="0">
                <a:solidFill>
                  <a:srgbClr val="188038"/>
                </a:solidFill>
                <a:latin typeface="Roboto Mono"/>
                <a:ea typeface="Roboto Mono"/>
                <a:cs typeface="Roboto Mono"/>
                <a:sym typeface="Roboto Mono"/>
              </a:rPr>
              <a:t>Agent</a:t>
            </a:r>
            <a:r>
              <a:rPr lang="en-US" sz="1100" dirty="0"/>
              <a:t> to the </a:t>
            </a:r>
            <a:r>
              <a:rPr lang="en-US" sz="1100" dirty="0">
                <a:solidFill>
                  <a:srgbClr val="188038"/>
                </a:solidFill>
                <a:latin typeface="Roboto Mono"/>
                <a:ea typeface="Roboto Mono"/>
                <a:cs typeface="Roboto Mono"/>
                <a:sym typeface="Roboto Mono"/>
              </a:rPr>
              <a:t>Tools</a:t>
            </a:r>
            <a:r>
              <a:rPr lang="en-US" sz="1100" dirty="0"/>
              <a:t> it has permission to use, and the </a:t>
            </a:r>
            <a:r>
              <a:rPr lang="en-US" sz="1100" dirty="0">
                <a:solidFill>
                  <a:srgbClr val="188038"/>
                </a:solidFill>
                <a:latin typeface="Roboto Mono"/>
                <a:ea typeface="Roboto Mono"/>
                <a:cs typeface="Roboto Mono"/>
                <a:sym typeface="Roboto Mono"/>
              </a:rPr>
              <a:t>Constraints</a:t>
            </a:r>
            <a:r>
              <a:rPr lang="en-US" sz="1100" dirty="0"/>
              <a:t> (e.g., budget limits) on that usage.</a:t>
            </a:r>
            <a:endParaRPr sz="1100" dirty="0"/>
          </a:p>
          <a:p>
            <a:pPr marL="0" lvl="0" indent="0" algn="l" rtl="0">
              <a:lnSpc>
                <a:spcPct val="115000"/>
              </a:lnSpc>
              <a:spcBef>
                <a:spcPts val="1200"/>
              </a:spcBef>
              <a:spcAft>
                <a:spcPts val="0"/>
              </a:spcAft>
              <a:buSzPts val="1100"/>
              <a:buNone/>
            </a:pPr>
            <a:r>
              <a:rPr lang="en-US" sz="1100" dirty="0"/>
              <a:t>Without a graph, the agent is blind to these connections. It can see the resources but cannot understand how they work together. The graph provides the semantic wiring that connects everything the agent knows and can do into a coherent, navigable whole.</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11" name="Google Shape;311;g362ab00a0fe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62ab00a0fe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362ab00a0fe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dirty="0"/>
              <a:t>If the dual graphs define the </a:t>
            </a:r>
            <a:r>
              <a:rPr lang="en-US" sz="1100" i="1" dirty="0"/>
              <a:t>rules</a:t>
            </a:r>
            <a:r>
              <a:rPr lang="en-US" sz="1100" dirty="0"/>
              <a:t> and the </a:t>
            </a:r>
            <a:r>
              <a:rPr lang="en-US" sz="1100" i="1" dirty="0"/>
              <a:t>process</a:t>
            </a:r>
            <a:r>
              <a:rPr lang="en-US" sz="1100" dirty="0"/>
              <a:t>, </a:t>
            </a:r>
            <a:r>
              <a:rPr lang="en-US" sz="1100" b="1" dirty="0"/>
              <a:t>Structured Output</a:t>
            </a:r>
            <a:r>
              <a:rPr lang="en-US" sz="1100" dirty="0"/>
              <a:t> is the enforcement mechanism that guarantees reliability at every single step. It is the unbreakable contract between nodes.</a:t>
            </a:r>
            <a:endParaRPr sz="1100" dirty="0"/>
          </a:p>
          <a:p>
            <a:pPr marL="0" lvl="0" indent="0" algn="l" rtl="0">
              <a:lnSpc>
                <a:spcPct val="115000"/>
              </a:lnSpc>
              <a:spcBef>
                <a:spcPts val="1200"/>
              </a:spcBef>
              <a:spcAft>
                <a:spcPts val="0"/>
              </a:spcAft>
              <a:buSzPts val="1100"/>
              <a:buNone/>
            </a:pPr>
            <a:r>
              <a:rPr lang="en-US" sz="1100" b="1" dirty="0"/>
              <a:t>1. Role in the Horizontal Graph (Ensuring Reliable Process Flow):</a:t>
            </a:r>
            <a:r>
              <a:rPr lang="en-US" sz="1100" dirty="0"/>
              <a:t> The Horizontal Graph orchestrates </a:t>
            </a:r>
            <a:r>
              <a:rPr lang="en-US" sz="1100" i="1" dirty="0"/>
              <a:t>what</a:t>
            </a:r>
            <a:r>
              <a:rPr lang="en-US" sz="1100" dirty="0"/>
              <a:t> to do next. Structured output ensures the </a:t>
            </a:r>
            <a:r>
              <a:rPr lang="en-US" sz="1100" i="1" dirty="0"/>
              <a:t>handoff</a:t>
            </a:r>
            <a:r>
              <a:rPr lang="en-US" sz="1100" dirty="0"/>
              <a:t> between steps is perfect.</a:t>
            </a:r>
            <a:endParaRPr sz="1100" dirty="0"/>
          </a:p>
          <a:p>
            <a:pPr marL="457200" lvl="0" indent="-298450" algn="l" rtl="0">
              <a:lnSpc>
                <a:spcPct val="115000"/>
              </a:lnSpc>
              <a:spcBef>
                <a:spcPts val="1200"/>
              </a:spcBef>
              <a:spcAft>
                <a:spcPts val="0"/>
              </a:spcAft>
              <a:buClr>
                <a:schemeClr val="dk1"/>
              </a:buClr>
              <a:buSzPts val="1100"/>
              <a:buChar char="●"/>
            </a:pPr>
            <a:r>
              <a:rPr lang="en-US" sz="1100" b="1" dirty="0"/>
              <a:t>For Orchestration &amp; Routing:</a:t>
            </a:r>
            <a:r>
              <a:rPr lang="en-US" sz="1100" dirty="0"/>
              <a:t> A central "router" agent's most critical job is to decide which specialist node to call next. By forcing its output into a </a:t>
            </a:r>
            <a:r>
              <a:rPr lang="en-US" sz="1100" dirty="0">
                <a:solidFill>
                  <a:srgbClr val="188038"/>
                </a:solidFill>
                <a:latin typeface="Roboto Mono"/>
                <a:ea typeface="Roboto Mono"/>
                <a:cs typeface="Roboto Mono"/>
                <a:sym typeface="Roboto Mono"/>
              </a:rPr>
              <a:t>Literal["</a:t>
            </a:r>
            <a:r>
              <a:rPr lang="en-US" sz="1100" dirty="0" err="1">
                <a:solidFill>
                  <a:srgbClr val="188038"/>
                </a:solidFill>
                <a:latin typeface="Roboto Mono"/>
                <a:ea typeface="Roboto Mono"/>
                <a:cs typeface="Roboto Mono"/>
                <a:sym typeface="Roboto Mono"/>
              </a:rPr>
              <a:t>Search_Node</a:t>
            </a:r>
            <a:r>
              <a:rPr lang="en-US" sz="1100" dirty="0">
                <a:solidFill>
                  <a:srgbClr val="188038"/>
                </a:solidFill>
                <a:latin typeface="Roboto Mono"/>
                <a:ea typeface="Roboto Mono"/>
                <a:cs typeface="Roboto Mono"/>
                <a:sym typeface="Roboto Mono"/>
              </a:rPr>
              <a:t>", "</a:t>
            </a:r>
            <a:r>
              <a:rPr lang="en-US" sz="1100" dirty="0" err="1">
                <a:solidFill>
                  <a:srgbClr val="188038"/>
                </a:solidFill>
                <a:latin typeface="Roboto Mono"/>
                <a:ea typeface="Roboto Mono"/>
                <a:cs typeface="Roboto Mono"/>
                <a:sym typeface="Roboto Mono"/>
              </a:rPr>
              <a:t>Purchase_Node</a:t>
            </a:r>
            <a:r>
              <a:rPr lang="en-US" sz="1100" dirty="0">
                <a:solidFill>
                  <a:srgbClr val="188038"/>
                </a:solidFill>
                <a:latin typeface="Roboto Mono"/>
                <a:ea typeface="Roboto Mono"/>
                <a:cs typeface="Roboto Mono"/>
                <a:sym typeface="Roboto Mono"/>
              </a:rPr>
              <a:t>"]</a:t>
            </a:r>
            <a:r>
              <a:rPr lang="en-US" sz="1100" dirty="0"/>
              <a:t> format, we guarantee the workflow proceeds correctly. Without this, a slightly malformed decision like "I think we should go to the search node" would cause the entire process to fail.</a:t>
            </a:r>
            <a:endParaRPr sz="1100" dirty="0"/>
          </a:p>
          <a:p>
            <a:pPr marL="457200" lvl="0" indent="-298450" algn="l" rtl="0">
              <a:lnSpc>
                <a:spcPct val="115000"/>
              </a:lnSpc>
              <a:spcBef>
                <a:spcPts val="0"/>
              </a:spcBef>
              <a:spcAft>
                <a:spcPts val="0"/>
              </a:spcAft>
              <a:buClr>
                <a:schemeClr val="dk1"/>
              </a:buClr>
              <a:buSzPts val="1100"/>
              <a:buChar char="●"/>
            </a:pPr>
            <a:r>
              <a:rPr lang="en-US" sz="1100" b="1" dirty="0"/>
              <a:t>For Tool Calls:</a:t>
            </a:r>
            <a:r>
              <a:rPr lang="en-US" sz="1100" dirty="0"/>
              <a:t> An agent's decision to act must translate into a perfect, machine-readable command. Structured output, constrained by a tool's function signature, guarantees the generated API call is syntactically flawless.</a:t>
            </a:r>
            <a:endParaRPr sz="1100" dirty="0"/>
          </a:p>
          <a:p>
            <a:pPr marL="0" lvl="0" indent="0" algn="l" rtl="0">
              <a:lnSpc>
                <a:spcPct val="115000"/>
              </a:lnSpc>
              <a:spcBef>
                <a:spcPts val="1200"/>
              </a:spcBef>
              <a:spcAft>
                <a:spcPts val="0"/>
              </a:spcAft>
              <a:buSzPts val="1100"/>
              <a:buNone/>
            </a:pPr>
            <a:r>
              <a:rPr lang="en-US" sz="1100" b="1" dirty="0"/>
              <a:t>2. Role in the Vertical Graph (Enforcing World Rules):</a:t>
            </a:r>
            <a:r>
              <a:rPr lang="en-US" sz="1100" dirty="0"/>
              <a:t> The Vertical Graph defines the </a:t>
            </a:r>
            <a:r>
              <a:rPr lang="en-US" sz="1100" i="1" dirty="0"/>
              <a:t>rules</a:t>
            </a:r>
            <a:r>
              <a:rPr lang="en-US" sz="1100" dirty="0"/>
              <a:t> of the world. Structured output ensures the agent </a:t>
            </a:r>
            <a:r>
              <a:rPr lang="en-US" sz="1100" i="1" dirty="0"/>
              <a:t>obeys</a:t>
            </a:r>
            <a:r>
              <a:rPr lang="en-US" sz="1100" dirty="0"/>
              <a:t> them.</a:t>
            </a:r>
            <a:endParaRPr sz="1100" dirty="0"/>
          </a:p>
          <a:p>
            <a:pPr marL="457200" lvl="0" indent="-298450" algn="l" rtl="0">
              <a:lnSpc>
                <a:spcPct val="115000"/>
              </a:lnSpc>
              <a:spcBef>
                <a:spcPts val="1200"/>
              </a:spcBef>
              <a:spcAft>
                <a:spcPts val="0"/>
              </a:spcAft>
              <a:buClr>
                <a:schemeClr val="dk1"/>
              </a:buClr>
              <a:buSzPts val="1100"/>
              <a:buChar char="●"/>
            </a:pPr>
            <a:r>
              <a:rPr lang="en-US" sz="1100" b="1" dirty="0"/>
              <a:t>For Explicit Knowledge:</a:t>
            </a:r>
            <a:r>
              <a:rPr lang="en-US" sz="1100" dirty="0"/>
              <a:t> When adding data to a database, forcing the LLM's output to match a </a:t>
            </a:r>
            <a:r>
              <a:rPr lang="en-US" sz="1100" dirty="0" err="1"/>
              <a:t>Pydantic</a:t>
            </a:r>
            <a:r>
              <a:rPr lang="en-US" sz="1100" dirty="0"/>
              <a:t> schema of the database table ensures perfect data integrity.</a:t>
            </a:r>
            <a:endParaRPr sz="1100" dirty="0"/>
          </a:p>
          <a:p>
            <a:pPr marL="457200" lvl="0" indent="-298450" algn="l" rtl="0">
              <a:lnSpc>
                <a:spcPct val="115000"/>
              </a:lnSpc>
              <a:spcBef>
                <a:spcPts val="0"/>
              </a:spcBef>
              <a:spcAft>
                <a:spcPts val="0"/>
              </a:spcAft>
              <a:buClr>
                <a:schemeClr val="dk1"/>
              </a:buClr>
              <a:buSzPts val="1100"/>
              <a:buChar char="●"/>
            </a:pPr>
            <a:r>
              <a:rPr lang="en-US" sz="1100" b="1" dirty="0"/>
              <a:t>For Adaptive Knowledge:</a:t>
            </a:r>
            <a:r>
              <a:rPr lang="en-US" sz="1100" dirty="0"/>
              <a:t> When an agent retrieves a "Cardiology Report" ontology, structured output uses that specific ontology as a runtime constraint to guide information extraction, making the adaptive guardrail a reality.</a:t>
            </a:r>
            <a:endParaRPr sz="1100" dirty="0"/>
          </a:p>
          <a:p>
            <a:pPr marL="457200" lvl="0" indent="-298450" algn="l" rtl="0">
              <a:lnSpc>
                <a:spcPct val="115000"/>
              </a:lnSpc>
              <a:spcBef>
                <a:spcPts val="0"/>
              </a:spcBef>
              <a:spcAft>
                <a:spcPts val="0"/>
              </a:spcAft>
              <a:buClr>
                <a:schemeClr val="dk1"/>
              </a:buClr>
              <a:buSzPts val="1100"/>
              <a:buChar char="●"/>
            </a:pPr>
            <a:r>
              <a:rPr lang="en-US" sz="1100" b="1" dirty="0"/>
              <a:t>For Evolving Knowledge:</a:t>
            </a:r>
            <a:r>
              <a:rPr lang="en-US" sz="1100" dirty="0"/>
              <a:t> When an agent decides to create a </a:t>
            </a:r>
            <a:r>
              <a:rPr lang="en-US" sz="1100" i="1" dirty="0"/>
              <a:t>new</a:t>
            </a:r>
            <a:r>
              <a:rPr lang="en-US" sz="1100" dirty="0"/>
              <a:t> schema for a new type of data, structured output allows it to reliably use its own newly-created rule for all future tasks.</a:t>
            </a:r>
            <a:endParaRPr sz="1100" dirty="0"/>
          </a:p>
          <a:p>
            <a:pPr marL="0" lvl="0" indent="0" algn="l" rtl="0">
              <a:lnSpc>
                <a:spcPct val="115000"/>
              </a:lnSpc>
              <a:spcBef>
                <a:spcPts val="1200"/>
              </a:spcBef>
              <a:spcAft>
                <a:spcPts val="0"/>
              </a:spcAft>
              <a:buSzPts val="1100"/>
              <a:buNone/>
            </a:pPr>
            <a:r>
              <a:rPr lang="en-US" sz="1100" dirty="0"/>
              <a:t>In short: the Vertical Graph defines what's possible, the Horizontal Graph defines the path, and Structured Output ensures every step on that path is taken without stumbling.</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27" name="Google Shape;327;g362ab00a0fe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2ab00a0fe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62ab00a0f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62ab00a0fe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62ab00a0fe_0_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b="1" dirty="0"/>
              <a:t>(Slide 11: Pillar 1 &amp; 2 - Knowledge Representation &amp; Graph Memory)</a:t>
            </a:r>
            <a:endParaRPr sz="1100" b="1" dirty="0"/>
          </a:p>
          <a:p>
            <a:pPr marL="0" lvl="0" indent="0" algn="l" rtl="0">
              <a:lnSpc>
                <a:spcPct val="115000"/>
              </a:lnSpc>
              <a:spcBef>
                <a:spcPts val="1200"/>
              </a:spcBef>
              <a:spcAft>
                <a:spcPts val="0"/>
              </a:spcAft>
              <a:buSzPts val="1100"/>
              <a:buNone/>
            </a:pPr>
            <a:r>
              <a:rPr lang="en-US" sz="1100" dirty="0"/>
              <a:t>An agent's mind is built on its knowledge and memory. Traditional approaches fail because context windows are not memory; they are a temporary, amnesiac scratchpad. This is why users complain, "Why doesn't it remember me?"</a:t>
            </a:r>
            <a:endParaRPr sz="1100" dirty="0"/>
          </a:p>
          <a:p>
            <a:pPr marL="0" lvl="0" indent="0" algn="l" rtl="0">
              <a:lnSpc>
                <a:spcPct val="115000"/>
              </a:lnSpc>
              <a:spcBef>
                <a:spcPts val="1200"/>
              </a:spcBef>
              <a:spcAft>
                <a:spcPts val="0"/>
              </a:spcAft>
              <a:buSzPts val="1100"/>
              <a:buNone/>
            </a:pPr>
            <a:r>
              <a:rPr lang="en-US" sz="1100" b="1" dirty="0"/>
              <a:t>The Graph Solution: Agentic Memory Management.</a:t>
            </a:r>
            <a:r>
              <a:rPr lang="en-US" sz="1100" dirty="0"/>
              <a:t> We move beyond simple storage to a system where the agent </a:t>
            </a:r>
            <a:r>
              <a:rPr lang="en-US" sz="1100" i="1" dirty="0"/>
              <a:t>actively manages its own mind</a:t>
            </a:r>
            <a:r>
              <a:rPr lang="en-US" sz="1100" dirty="0"/>
              <a:t>. This is a multi-layered, living memory architecture.</a:t>
            </a:r>
            <a:endParaRPr sz="1100" dirty="0"/>
          </a:p>
          <a:p>
            <a:pPr marL="457200" lvl="0" indent="-298450" algn="l" rtl="0">
              <a:lnSpc>
                <a:spcPct val="115000"/>
              </a:lnSpc>
              <a:spcBef>
                <a:spcPts val="1200"/>
              </a:spcBef>
              <a:spcAft>
                <a:spcPts val="0"/>
              </a:spcAft>
              <a:buClr>
                <a:schemeClr val="dk1"/>
              </a:buClr>
              <a:buSzPts val="1100"/>
              <a:buChar char="●"/>
            </a:pPr>
            <a:r>
              <a:rPr lang="en-US" sz="1100" b="1" dirty="0"/>
              <a:t>Hierarchical Memory (The Letta/</a:t>
            </a:r>
            <a:r>
              <a:rPr lang="en-US" sz="1100" b="1" dirty="0" err="1"/>
              <a:t>MemGPT</a:t>
            </a:r>
            <a:r>
              <a:rPr lang="en-US" sz="1100" b="1" dirty="0"/>
              <a:t> Pattern):</a:t>
            </a:r>
            <a:r>
              <a:rPr lang="en-US" sz="1100" dirty="0"/>
              <a:t> We mirror human cognition with tiered memory to solve the context window limit.</a:t>
            </a:r>
            <a:endParaRPr sz="1100" dirty="0"/>
          </a:p>
          <a:p>
            <a:pPr marL="914400" lvl="1" indent="-298450" algn="l" rtl="0">
              <a:lnSpc>
                <a:spcPct val="115000"/>
              </a:lnSpc>
              <a:spcBef>
                <a:spcPts val="0"/>
              </a:spcBef>
              <a:spcAft>
                <a:spcPts val="0"/>
              </a:spcAft>
              <a:buClr>
                <a:schemeClr val="dk1"/>
              </a:buClr>
              <a:buSzPts val="1100"/>
              <a:buChar char="○"/>
            </a:pPr>
            <a:r>
              <a:rPr lang="en-US" sz="1100" b="1" dirty="0"/>
              <a:t>Core Memory:</a:t>
            </a:r>
            <a:r>
              <a:rPr lang="en-US" sz="1100" dirty="0"/>
              <a:t> A small, fast "working memory" for immediately relevant facts.</a:t>
            </a:r>
            <a:endParaRPr sz="1100" dirty="0"/>
          </a:p>
          <a:p>
            <a:pPr marL="914400" lvl="1" indent="-298450" algn="l" rtl="0">
              <a:lnSpc>
                <a:spcPct val="115000"/>
              </a:lnSpc>
              <a:spcBef>
                <a:spcPts val="0"/>
              </a:spcBef>
              <a:spcAft>
                <a:spcPts val="0"/>
              </a:spcAft>
              <a:buClr>
                <a:schemeClr val="dk1"/>
              </a:buClr>
              <a:buSzPts val="1100"/>
              <a:buChar char="○"/>
            </a:pPr>
            <a:r>
              <a:rPr lang="en-US" sz="1100" b="1" dirty="0"/>
              <a:t>Archival Memory:</a:t>
            </a:r>
            <a:r>
              <a:rPr lang="en-US" sz="1100" dirty="0"/>
              <a:t> A vast, searchable graph for long-term knowledge.</a:t>
            </a:r>
            <a:endParaRPr sz="1100" dirty="0"/>
          </a:p>
          <a:p>
            <a:pPr marL="914400" lvl="1" indent="-298450" algn="l" rtl="0">
              <a:lnSpc>
                <a:spcPct val="115000"/>
              </a:lnSpc>
              <a:spcBef>
                <a:spcPts val="0"/>
              </a:spcBef>
              <a:spcAft>
                <a:spcPts val="0"/>
              </a:spcAft>
              <a:buClr>
                <a:schemeClr val="dk1"/>
              </a:buClr>
              <a:buSzPts val="1100"/>
              <a:buChar char="○"/>
            </a:pPr>
            <a:r>
              <a:rPr lang="en-US" sz="1100" dirty="0"/>
              <a:t>The agent intelligently </a:t>
            </a:r>
            <a:r>
              <a:rPr lang="en-US" sz="1100" i="1" dirty="0"/>
              <a:t>evicts</a:t>
            </a:r>
            <a:r>
              <a:rPr lang="en-US" sz="1100" dirty="0"/>
              <a:t> less relevant information from Core to Archival memory.</a:t>
            </a:r>
            <a:endParaRPr sz="1100" dirty="0"/>
          </a:p>
          <a:p>
            <a:pPr marL="457200" lvl="0" indent="-298450" algn="l" rtl="0">
              <a:lnSpc>
                <a:spcPct val="115000"/>
              </a:lnSpc>
              <a:spcBef>
                <a:spcPts val="0"/>
              </a:spcBef>
              <a:spcAft>
                <a:spcPts val="0"/>
              </a:spcAft>
              <a:buClr>
                <a:schemeClr val="dk1"/>
              </a:buClr>
              <a:buSzPts val="1100"/>
              <a:buChar char="●"/>
            </a:pPr>
            <a:r>
              <a:rPr lang="en-US" sz="1100" b="1" dirty="0"/>
              <a:t>Intelligent Consolidation:</a:t>
            </a:r>
            <a:r>
              <a:rPr lang="en-US" sz="1100" dirty="0"/>
              <a:t> The agent learns to transform raw, short-term interactions (</a:t>
            </a:r>
            <a:r>
              <a:rPr lang="en-US" sz="1100" b="1" dirty="0"/>
              <a:t>Episodic Memory</a:t>
            </a:r>
            <a:r>
              <a:rPr lang="en-US" sz="1100" dirty="0"/>
              <a:t>) into structured, long-term understanding (</a:t>
            </a:r>
            <a:r>
              <a:rPr lang="en-US" sz="1100" b="1" dirty="0"/>
              <a:t>Semantic Memory</a:t>
            </a:r>
            <a:r>
              <a:rPr lang="en-US" sz="1100" dirty="0"/>
              <a:t>), discarding noise and retaining insights. This process is informed by </a:t>
            </a:r>
            <a:r>
              <a:rPr lang="en-US" sz="1100" b="1" dirty="0"/>
              <a:t>bi-temporal modeling</a:t>
            </a:r>
            <a:r>
              <a:rPr lang="en-US" sz="1100" dirty="0"/>
              <a:t>, which tracks both when an event happened and when the agent learned about it.</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MEM1 Revolution: Learned Memory Strategies:</a:t>
            </a:r>
            <a:endParaRPr sz="1100" b="1" dirty="0"/>
          </a:p>
          <a:p>
            <a:pPr marL="914400" lvl="1" indent="-298450" algn="l" rtl="0">
              <a:lnSpc>
                <a:spcPct val="115000"/>
              </a:lnSpc>
              <a:spcBef>
                <a:spcPts val="0"/>
              </a:spcBef>
              <a:spcAft>
                <a:spcPts val="0"/>
              </a:spcAft>
              <a:buClr>
                <a:schemeClr val="dk1"/>
              </a:buClr>
              <a:buSzPts val="1100"/>
              <a:buChar char="○"/>
            </a:pPr>
            <a:r>
              <a:rPr lang="en-US" sz="1100" b="1" dirty="0"/>
              <a:t>The Flaw:</a:t>
            </a:r>
            <a:r>
              <a:rPr lang="en-US" sz="1100" dirty="0"/>
              <a:t> Trying to hand-craft complex rules for what an agent should remember is brittle and fails at scale.</a:t>
            </a:r>
            <a:endParaRPr sz="1100" dirty="0"/>
          </a:p>
          <a:p>
            <a:pPr marL="914400" lvl="1" indent="-298450" algn="l" rtl="0">
              <a:lnSpc>
                <a:spcPct val="115000"/>
              </a:lnSpc>
              <a:spcBef>
                <a:spcPts val="0"/>
              </a:spcBef>
              <a:spcAft>
                <a:spcPts val="0"/>
              </a:spcAft>
              <a:buClr>
                <a:schemeClr val="dk1"/>
              </a:buClr>
              <a:buSzPts val="1100"/>
              <a:buChar char="○"/>
            </a:pPr>
            <a:r>
              <a:rPr lang="en-US" sz="1100" b="1" dirty="0"/>
              <a:t>The Breakthrough:</a:t>
            </a:r>
            <a:r>
              <a:rPr lang="en-US" sz="1100" dirty="0"/>
              <a:t> We stop telling the agent </a:t>
            </a:r>
            <a:r>
              <a:rPr lang="en-US" sz="1100" i="1" dirty="0"/>
              <a:t>how</a:t>
            </a:r>
            <a:r>
              <a:rPr lang="en-US" sz="1100" dirty="0"/>
              <a:t> to remember. Instead, we train it with </a:t>
            </a:r>
            <a:r>
              <a:rPr lang="en-US" sz="1100" b="1" dirty="0"/>
              <a:t>memory constraints</a:t>
            </a:r>
            <a:r>
              <a:rPr lang="en-US" sz="1100" dirty="0"/>
              <a:t> and </a:t>
            </a:r>
            <a:r>
              <a:rPr lang="en-US" sz="1100" b="1" dirty="0"/>
              <a:t>reward task success</a:t>
            </a:r>
            <a:r>
              <a:rPr lang="en-US" sz="1100" dirty="0"/>
              <a:t>.</a:t>
            </a:r>
            <a:endParaRPr sz="1100" dirty="0"/>
          </a:p>
          <a:p>
            <a:pPr marL="914400" lvl="1" indent="-298450" algn="l" rtl="0">
              <a:lnSpc>
                <a:spcPct val="115000"/>
              </a:lnSpc>
              <a:spcBef>
                <a:spcPts val="0"/>
              </a:spcBef>
              <a:spcAft>
                <a:spcPts val="0"/>
              </a:spcAft>
              <a:buClr>
                <a:schemeClr val="dk1"/>
              </a:buClr>
              <a:buSzPts val="1100"/>
              <a:buChar char="○"/>
            </a:pPr>
            <a:r>
              <a:rPr lang="en-US" sz="1100" b="1" dirty="0"/>
              <a:t>Emergent Strategy:</a:t>
            </a:r>
            <a:r>
              <a:rPr lang="en-US" sz="1100" dirty="0"/>
              <a:t> The agent </a:t>
            </a:r>
            <a:r>
              <a:rPr lang="en-US" sz="1100" i="1" dirty="0"/>
              <a:t>learns</a:t>
            </a:r>
            <a:r>
              <a:rPr lang="en-US" sz="1100" dirty="0"/>
              <a:t> the most efficient memory strategies for its goals. It discovers on its own what is important versus what is trivial, developing consolidation techniques that outperform anything we could engineer by hand. A 7B model with learned memory strategies can beat a 70B model with engineered ones.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51" name="Google Shape;351;g362ab00a0fe_0_2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62ab00a0fe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362ab00a0fe_0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b="1" dirty="0"/>
              <a:t>Choosing Your Graph Engine: A Practical Guide</a:t>
            </a:r>
            <a:endParaRPr sz="1100" b="1" dirty="0"/>
          </a:p>
          <a:p>
            <a:pPr marL="457200" lvl="0" indent="-298450" algn="l" rtl="0">
              <a:lnSpc>
                <a:spcPct val="115000"/>
              </a:lnSpc>
              <a:spcBef>
                <a:spcPts val="1200"/>
              </a:spcBef>
              <a:spcAft>
                <a:spcPts val="0"/>
              </a:spcAft>
              <a:buClr>
                <a:schemeClr val="dk1"/>
              </a:buClr>
              <a:buSzPts val="1100"/>
              <a:buChar char="●"/>
            </a:pPr>
            <a:r>
              <a:rPr lang="en-US" sz="1100" b="1" dirty="0"/>
              <a:t>Option 1: PostgreSQL + Apache AGE (The Unified Start)</a:t>
            </a:r>
            <a:endParaRPr sz="1100" b="1" dirty="0"/>
          </a:p>
          <a:p>
            <a:pPr marL="914400" lvl="1" indent="-298450" algn="l" rtl="0">
              <a:lnSpc>
                <a:spcPct val="115000"/>
              </a:lnSpc>
              <a:spcBef>
                <a:spcPts val="0"/>
              </a:spcBef>
              <a:spcAft>
                <a:spcPts val="0"/>
              </a:spcAft>
              <a:buClr>
                <a:schemeClr val="dk1"/>
              </a:buClr>
              <a:buSzPts val="1100"/>
              <a:buChar char="○"/>
            </a:pPr>
            <a:r>
              <a:rPr lang="en-US" sz="1100" b="1" dirty="0"/>
              <a:t>Why:</a:t>
            </a:r>
            <a:r>
              <a:rPr lang="en-US" sz="1100" dirty="0"/>
              <a:t> For most enterprise systems, this is the ideal starting point. It adds powerful graph capabilities to your existing, trusted PostgreSQL infrastructure, creating a unified data model for relational, vector, and graph data.</a:t>
            </a:r>
            <a:endParaRPr sz="1100" dirty="0"/>
          </a:p>
          <a:p>
            <a:pPr marL="914400" lvl="1" indent="-298450" algn="l" rtl="0">
              <a:lnSpc>
                <a:spcPct val="115000"/>
              </a:lnSpc>
              <a:spcBef>
                <a:spcPts val="0"/>
              </a:spcBef>
              <a:spcAft>
                <a:spcPts val="0"/>
              </a:spcAft>
              <a:buClr>
                <a:schemeClr val="dk1"/>
              </a:buClr>
              <a:buSzPts val="1100"/>
              <a:buChar char="○"/>
            </a:pPr>
            <a:r>
              <a:rPr lang="en-US" sz="1100" b="1" dirty="0"/>
              <a:t>When:</a:t>
            </a:r>
            <a:r>
              <a:rPr lang="en-US" sz="1100" dirty="0"/>
              <a:t> Your team already has Postgres expertise; you need to perform graph traversals and relational queries in a single transaction; your graph is under ~1 billion edges.</a:t>
            </a:r>
            <a:endParaRPr sz="1100" dirty="0"/>
          </a:p>
          <a:p>
            <a:pPr marL="457200" lvl="0" indent="-298450" algn="l" rtl="0">
              <a:lnSpc>
                <a:spcPct val="115000"/>
              </a:lnSpc>
              <a:spcBef>
                <a:spcPts val="0"/>
              </a:spcBef>
              <a:spcAft>
                <a:spcPts val="0"/>
              </a:spcAft>
              <a:buClr>
                <a:schemeClr val="dk1"/>
              </a:buClr>
              <a:buSzPts val="1100"/>
              <a:buChar char="●"/>
            </a:pPr>
            <a:r>
              <a:rPr lang="en-US" sz="1100" b="1" dirty="0"/>
              <a:t>Option 2: Dedicated Graph Databases (The Specialized Powerhouses)</a:t>
            </a:r>
            <a:endParaRPr sz="1100" b="1" dirty="0"/>
          </a:p>
          <a:p>
            <a:pPr marL="914400" lvl="1" indent="-298450" algn="l" rtl="0">
              <a:lnSpc>
                <a:spcPct val="115000"/>
              </a:lnSpc>
              <a:spcBef>
                <a:spcPts val="0"/>
              </a:spcBef>
              <a:spcAft>
                <a:spcPts val="0"/>
              </a:spcAft>
              <a:buClr>
                <a:schemeClr val="dk1"/>
              </a:buClr>
              <a:buSzPts val="1100"/>
              <a:buChar char="○"/>
            </a:pPr>
            <a:r>
              <a:rPr lang="en-US" sz="1100" b="1" dirty="0"/>
              <a:t>Why:</a:t>
            </a:r>
            <a:r>
              <a:rPr lang="en-US" sz="1100" dirty="0"/>
              <a:t> When you hit the limits of a unified system, specialized databases offer order-of-magnitude performance gains for specific patterns.</a:t>
            </a:r>
            <a:endParaRPr sz="1100" dirty="0"/>
          </a:p>
          <a:p>
            <a:pPr marL="914400" lvl="1" indent="-298450" algn="l" rtl="0">
              <a:lnSpc>
                <a:spcPct val="115000"/>
              </a:lnSpc>
              <a:spcBef>
                <a:spcPts val="0"/>
              </a:spcBef>
              <a:spcAft>
                <a:spcPts val="0"/>
              </a:spcAft>
              <a:buClr>
                <a:schemeClr val="dk1"/>
              </a:buClr>
              <a:buSzPts val="1100"/>
              <a:buChar char="○"/>
            </a:pPr>
            <a:r>
              <a:rPr lang="en-US" sz="1100" b="1" dirty="0"/>
              <a:t>When to Migrate:</a:t>
            </a:r>
            <a:endParaRPr sz="1100" b="1" dirty="0"/>
          </a:p>
          <a:p>
            <a:pPr marL="1371600" lvl="2" indent="-298450" algn="l" rtl="0">
              <a:lnSpc>
                <a:spcPct val="115000"/>
              </a:lnSpc>
              <a:spcBef>
                <a:spcPts val="0"/>
              </a:spcBef>
              <a:spcAft>
                <a:spcPts val="0"/>
              </a:spcAft>
              <a:buClr>
                <a:schemeClr val="dk1"/>
              </a:buClr>
              <a:buSzPts val="1100"/>
              <a:buChar char="■"/>
            </a:pPr>
            <a:r>
              <a:rPr lang="en-US" sz="1100" b="1" dirty="0"/>
              <a:t>For Deep Traversal Performance:</a:t>
            </a:r>
            <a:r>
              <a:rPr lang="en-US" sz="1100" dirty="0"/>
              <a:t> If your agent needs to perform multi-hop reasoning beyond 3-4 levels, native graph databases like </a:t>
            </a:r>
            <a:r>
              <a:rPr lang="en-US" sz="1100" b="1" dirty="0" err="1"/>
              <a:t>FalkorDB</a:t>
            </a:r>
            <a:r>
              <a:rPr lang="en-US" sz="1100" dirty="0"/>
              <a:t> or </a:t>
            </a:r>
            <a:r>
              <a:rPr lang="en-US" sz="1100" b="1" dirty="0" err="1"/>
              <a:t>TigerGraph</a:t>
            </a:r>
            <a:r>
              <a:rPr lang="en-US" sz="1100" dirty="0"/>
              <a:t> can be 10-1000x faster.</a:t>
            </a:r>
            <a:endParaRPr sz="1100" dirty="0"/>
          </a:p>
          <a:p>
            <a:pPr marL="1371600" lvl="2" indent="-298450" algn="l" rtl="0">
              <a:lnSpc>
                <a:spcPct val="115000"/>
              </a:lnSpc>
              <a:spcBef>
                <a:spcPts val="0"/>
              </a:spcBef>
              <a:spcAft>
                <a:spcPts val="0"/>
              </a:spcAft>
              <a:buClr>
                <a:schemeClr val="dk1"/>
              </a:buClr>
              <a:buSzPts val="1100"/>
              <a:buChar char="■"/>
            </a:pPr>
            <a:r>
              <a:rPr lang="en-US" sz="1100" b="1" dirty="0"/>
              <a:t>For Massive Scale:</a:t>
            </a:r>
            <a:r>
              <a:rPr lang="en-US" sz="1100" dirty="0"/>
              <a:t> If you anticipate unbounded growth into trillions of edges, horizontally scalable databases like </a:t>
            </a:r>
            <a:r>
              <a:rPr lang="en-US" sz="1100" b="1" dirty="0" err="1"/>
              <a:t>NebulaGraph</a:t>
            </a:r>
            <a:r>
              <a:rPr lang="en-US" sz="1100" dirty="0"/>
              <a:t> are essential.</a:t>
            </a:r>
            <a:endParaRPr sz="1100" dirty="0"/>
          </a:p>
          <a:p>
            <a:pPr marL="1371600" lvl="2" indent="-298450" algn="l" rtl="0">
              <a:lnSpc>
                <a:spcPct val="115000"/>
              </a:lnSpc>
              <a:spcBef>
                <a:spcPts val="0"/>
              </a:spcBef>
              <a:spcAft>
                <a:spcPts val="0"/>
              </a:spcAft>
              <a:buClr>
                <a:schemeClr val="dk1"/>
              </a:buClr>
              <a:buSzPts val="1100"/>
              <a:buChar char="■"/>
            </a:pPr>
            <a:r>
              <a:rPr lang="en-US" sz="1100" b="1" dirty="0"/>
              <a:t>For Optimized AI Integration:</a:t>
            </a:r>
            <a:r>
              <a:rPr lang="en-US" sz="1100" dirty="0"/>
              <a:t> If your core workload is </a:t>
            </a:r>
            <a:r>
              <a:rPr lang="en-US" sz="1100" dirty="0" err="1"/>
              <a:t>GraphRAG</a:t>
            </a:r>
            <a:r>
              <a:rPr lang="en-US" sz="1100" dirty="0"/>
              <a:t>, purpose-built solutions like </a:t>
            </a:r>
            <a:r>
              <a:rPr lang="en-US" sz="1100" b="1" dirty="0" err="1"/>
              <a:t>FalkorDB</a:t>
            </a:r>
            <a:r>
              <a:rPr lang="en-US" sz="1100" dirty="0"/>
              <a:t> (90% accuracy on benchmarks) or </a:t>
            </a:r>
            <a:r>
              <a:rPr lang="en-US" sz="1100" b="1" dirty="0"/>
              <a:t>Neo4j</a:t>
            </a:r>
            <a:r>
              <a:rPr lang="en-US" sz="1100" dirty="0"/>
              <a:t> (direct LLM plugins) can provide superior performance.</a:t>
            </a:r>
            <a:endParaRPr sz="1100" dirty="0"/>
          </a:p>
          <a:p>
            <a:pPr marL="0" lvl="0" indent="0" algn="l" rtl="0">
              <a:lnSpc>
                <a:spcPct val="115000"/>
              </a:lnSpc>
              <a:spcBef>
                <a:spcPts val="1200"/>
              </a:spcBef>
              <a:spcAft>
                <a:spcPts val="0"/>
              </a:spcAft>
              <a:buNone/>
            </a:pPr>
            <a:r>
              <a:rPr lang="en-US" sz="1100" b="1" dirty="0"/>
              <a:t>The Strategy:</a:t>
            </a:r>
            <a:r>
              <a:rPr lang="en-US" sz="1100" dirty="0"/>
              <a:t> Start with PostgreSQL + AGE to validate your architecture without operational overhead. Instrument your queries to understand your real-world usage patterns. This data will tell you if, and when, you need to migrate to a specialized powerhouse.</a:t>
            </a:r>
            <a:endParaRPr sz="1100" dirty="0"/>
          </a:p>
          <a:p>
            <a:pPr marL="914400" lvl="0" indent="0" algn="l" rtl="0">
              <a:lnSpc>
                <a:spcPct val="115000"/>
              </a:lnSpc>
              <a:spcBef>
                <a:spcPts val="1200"/>
              </a:spcBef>
              <a:spcAft>
                <a:spcPts val="0"/>
              </a:spcAft>
              <a:buNone/>
            </a:pPr>
            <a:endParaRPr sz="1100" b="1"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67" name="Google Shape;367;g362ab00a0fe_0_2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62ab00a0fe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362ab00a0fe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b="1" dirty="0"/>
              <a:t>(Slide 11: Pillar 1 &amp; 2 - Knowledge Representation &amp; Graph Memory)</a:t>
            </a:r>
            <a:endParaRPr sz="1100" b="1" dirty="0"/>
          </a:p>
          <a:p>
            <a:pPr marL="0" lvl="0" indent="0" algn="l" rtl="0">
              <a:lnSpc>
                <a:spcPct val="115000"/>
              </a:lnSpc>
              <a:spcBef>
                <a:spcPts val="1200"/>
              </a:spcBef>
              <a:spcAft>
                <a:spcPts val="0"/>
              </a:spcAft>
              <a:buSzPts val="1100"/>
              <a:buNone/>
            </a:pPr>
            <a:r>
              <a:rPr lang="en-US" sz="1100" dirty="0"/>
              <a:t>An agent's mind is built on its knowledge and memory. Traditional approaches fail because context windows are not memory; they are a temporary, amnesiac scratchpad. This is why users complain, "Why doesn't it remember me?"</a:t>
            </a:r>
            <a:endParaRPr sz="1100" dirty="0"/>
          </a:p>
          <a:p>
            <a:pPr marL="0" lvl="0" indent="0" algn="l" rtl="0">
              <a:lnSpc>
                <a:spcPct val="115000"/>
              </a:lnSpc>
              <a:spcBef>
                <a:spcPts val="1200"/>
              </a:spcBef>
              <a:spcAft>
                <a:spcPts val="0"/>
              </a:spcAft>
              <a:buSzPts val="1100"/>
              <a:buNone/>
            </a:pPr>
            <a:r>
              <a:rPr lang="en-US" sz="1100" b="1" dirty="0"/>
              <a:t>The Graph Solution: Agentic Memory Management.</a:t>
            </a:r>
            <a:r>
              <a:rPr lang="en-US" sz="1100" dirty="0"/>
              <a:t> We move beyond simple storage to a system where the agent </a:t>
            </a:r>
            <a:r>
              <a:rPr lang="en-US" sz="1100" i="1" dirty="0"/>
              <a:t>actively manages its own mind</a:t>
            </a:r>
            <a:r>
              <a:rPr lang="en-US" sz="1100" dirty="0"/>
              <a:t>. This is a multi-layered, living memory architecture.</a:t>
            </a:r>
            <a:endParaRPr sz="1100" dirty="0"/>
          </a:p>
          <a:p>
            <a:pPr marL="457200" lvl="0" indent="-298450" algn="l" rtl="0">
              <a:lnSpc>
                <a:spcPct val="115000"/>
              </a:lnSpc>
              <a:spcBef>
                <a:spcPts val="1200"/>
              </a:spcBef>
              <a:spcAft>
                <a:spcPts val="0"/>
              </a:spcAft>
              <a:buClr>
                <a:schemeClr val="dk1"/>
              </a:buClr>
              <a:buSzPts val="1100"/>
              <a:buChar char="●"/>
            </a:pPr>
            <a:r>
              <a:rPr lang="en-US" sz="1100" b="1" dirty="0"/>
              <a:t>Hierarchical Memory (The Letta/</a:t>
            </a:r>
            <a:r>
              <a:rPr lang="en-US" sz="1100" b="1" dirty="0" err="1"/>
              <a:t>MemGPT</a:t>
            </a:r>
            <a:r>
              <a:rPr lang="en-US" sz="1100" b="1" dirty="0"/>
              <a:t> Pattern):</a:t>
            </a:r>
            <a:r>
              <a:rPr lang="en-US" sz="1100" dirty="0"/>
              <a:t> We mirror human cognition with tiered memory to solve the context window limit.</a:t>
            </a:r>
            <a:endParaRPr sz="1100" dirty="0"/>
          </a:p>
          <a:p>
            <a:pPr marL="914400" lvl="1" indent="-298450" algn="l" rtl="0">
              <a:lnSpc>
                <a:spcPct val="115000"/>
              </a:lnSpc>
              <a:spcBef>
                <a:spcPts val="0"/>
              </a:spcBef>
              <a:spcAft>
                <a:spcPts val="0"/>
              </a:spcAft>
              <a:buClr>
                <a:schemeClr val="dk1"/>
              </a:buClr>
              <a:buSzPts val="1100"/>
              <a:buChar char="○"/>
            </a:pPr>
            <a:r>
              <a:rPr lang="en-US" sz="1100" b="1" dirty="0"/>
              <a:t>Core Memory:</a:t>
            </a:r>
            <a:r>
              <a:rPr lang="en-US" sz="1100" dirty="0"/>
              <a:t> A small, fast "working memory" for immediately relevant facts.</a:t>
            </a:r>
            <a:endParaRPr sz="1100" dirty="0"/>
          </a:p>
          <a:p>
            <a:pPr marL="914400" lvl="1" indent="-298450" algn="l" rtl="0">
              <a:lnSpc>
                <a:spcPct val="115000"/>
              </a:lnSpc>
              <a:spcBef>
                <a:spcPts val="0"/>
              </a:spcBef>
              <a:spcAft>
                <a:spcPts val="0"/>
              </a:spcAft>
              <a:buClr>
                <a:schemeClr val="dk1"/>
              </a:buClr>
              <a:buSzPts val="1100"/>
              <a:buChar char="○"/>
            </a:pPr>
            <a:r>
              <a:rPr lang="en-US" sz="1100" b="1" dirty="0"/>
              <a:t>Archival Memory:</a:t>
            </a:r>
            <a:r>
              <a:rPr lang="en-US" sz="1100" dirty="0"/>
              <a:t> A vast, searchable graph for long-term knowledge.</a:t>
            </a:r>
            <a:endParaRPr sz="1100" dirty="0"/>
          </a:p>
          <a:p>
            <a:pPr marL="914400" lvl="1" indent="-298450" algn="l" rtl="0">
              <a:lnSpc>
                <a:spcPct val="115000"/>
              </a:lnSpc>
              <a:spcBef>
                <a:spcPts val="0"/>
              </a:spcBef>
              <a:spcAft>
                <a:spcPts val="0"/>
              </a:spcAft>
              <a:buClr>
                <a:schemeClr val="dk1"/>
              </a:buClr>
              <a:buSzPts val="1100"/>
              <a:buChar char="○"/>
            </a:pPr>
            <a:r>
              <a:rPr lang="en-US" sz="1100" dirty="0"/>
              <a:t>The agent intelligently </a:t>
            </a:r>
            <a:r>
              <a:rPr lang="en-US" sz="1100" i="1" dirty="0"/>
              <a:t>evicts</a:t>
            </a:r>
            <a:r>
              <a:rPr lang="en-US" sz="1100" dirty="0"/>
              <a:t> less relevant information from Core to Archival memory.</a:t>
            </a:r>
            <a:endParaRPr sz="1100" dirty="0"/>
          </a:p>
          <a:p>
            <a:pPr marL="457200" lvl="0" indent="-298450" algn="l" rtl="0">
              <a:lnSpc>
                <a:spcPct val="115000"/>
              </a:lnSpc>
              <a:spcBef>
                <a:spcPts val="0"/>
              </a:spcBef>
              <a:spcAft>
                <a:spcPts val="0"/>
              </a:spcAft>
              <a:buClr>
                <a:schemeClr val="dk1"/>
              </a:buClr>
              <a:buSzPts val="1100"/>
              <a:buChar char="●"/>
            </a:pPr>
            <a:r>
              <a:rPr lang="en-US" sz="1100" b="1" dirty="0"/>
              <a:t>Intelligent Consolidation:</a:t>
            </a:r>
            <a:r>
              <a:rPr lang="en-US" sz="1100" dirty="0"/>
              <a:t> The agent learns to transform raw, short-term interactions (</a:t>
            </a:r>
            <a:r>
              <a:rPr lang="en-US" sz="1100" b="1" dirty="0"/>
              <a:t>Episodic Memory</a:t>
            </a:r>
            <a:r>
              <a:rPr lang="en-US" sz="1100" dirty="0"/>
              <a:t>) into structured, long-term understanding (</a:t>
            </a:r>
            <a:r>
              <a:rPr lang="en-US" sz="1100" b="1" dirty="0"/>
              <a:t>Semantic Memory</a:t>
            </a:r>
            <a:r>
              <a:rPr lang="en-US" sz="1100" dirty="0"/>
              <a:t>), discarding noise and retaining insights. This process is informed by </a:t>
            </a:r>
            <a:r>
              <a:rPr lang="en-US" sz="1100" b="1" dirty="0"/>
              <a:t>bi-temporal modeling</a:t>
            </a:r>
            <a:r>
              <a:rPr lang="en-US" sz="1100" dirty="0"/>
              <a:t>, which tracks both when an event happened and when the agent learned about it.</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MEM1 Revolution: Learned Memory Strategies:</a:t>
            </a:r>
            <a:endParaRPr sz="1100" b="1" dirty="0"/>
          </a:p>
          <a:p>
            <a:pPr marL="914400" lvl="1" indent="-298450" algn="l" rtl="0">
              <a:lnSpc>
                <a:spcPct val="115000"/>
              </a:lnSpc>
              <a:spcBef>
                <a:spcPts val="0"/>
              </a:spcBef>
              <a:spcAft>
                <a:spcPts val="0"/>
              </a:spcAft>
              <a:buClr>
                <a:schemeClr val="dk1"/>
              </a:buClr>
              <a:buSzPts val="1100"/>
              <a:buChar char="○"/>
            </a:pPr>
            <a:r>
              <a:rPr lang="en-US" sz="1100" b="1" dirty="0"/>
              <a:t>The Flaw:</a:t>
            </a:r>
            <a:r>
              <a:rPr lang="en-US" sz="1100" dirty="0"/>
              <a:t> Trying to hand-craft complex rules for what an agent should remember is brittle and fails at scale.</a:t>
            </a:r>
            <a:endParaRPr sz="1100" dirty="0"/>
          </a:p>
          <a:p>
            <a:pPr marL="914400" lvl="1" indent="-298450" algn="l" rtl="0">
              <a:lnSpc>
                <a:spcPct val="115000"/>
              </a:lnSpc>
              <a:spcBef>
                <a:spcPts val="0"/>
              </a:spcBef>
              <a:spcAft>
                <a:spcPts val="0"/>
              </a:spcAft>
              <a:buClr>
                <a:schemeClr val="dk1"/>
              </a:buClr>
              <a:buSzPts val="1100"/>
              <a:buChar char="○"/>
            </a:pPr>
            <a:r>
              <a:rPr lang="en-US" sz="1100" b="1" dirty="0"/>
              <a:t>The Breakthrough:</a:t>
            </a:r>
            <a:r>
              <a:rPr lang="en-US" sz="1100" dirty="0"/>
              <a:t> We stop telling the agent </a:t>
            </a:r>
            <a:r>
              <a:rPr lang="en-US" sz="1100" i="1" dirty="0"/>
              <a:t>how</a:t>
            </a:r>
            <a:r>
              <a:rPr lang="en-US" sz="1100" dirty="0"/>
              <a:t> to remember. Instead, we train it with </a:t>
            </a:r>
            <a:r>
              <a:rPr lang="en-US" sz="1100" b="1" dirty="0"/>
              <a:t>memory constraints</a:t>
            </a:r>
            <a:r>
              <a:rPr lang="en-US" sz="1100" dirty="0"/>
              <a:t> and </a:t>
            </a:r>
            <a:r>
              <a:rPr lang="en-US" sz="1100" b="1" dirty="0"/>
              <a:t>reward task success</a:t>
            </a:r>
            <a:r>
              <a:rPr lang="en-US" sz="1100" dirty="0"/>
              <a:t>.</a:t>
            </a:r>
            <a:endParaRPr sz="1100" dirty="0"/>
          </a:p>
          <a:p>
            <a:pPr marL="914400" lvl="1" indent="-298450" algn="l" rtl="0">
              <a:lnSpc>
                <a:spcPct val="115000"/>
              </a:lnSpc>
              <a:spcBef>
                <a:spcPts val="0"/>
              </a:spcBef>
              <a:spcAft>
                <a:spcPts val="0"/>
              </a:spcAft>
              <a:buClr>
                <a:schemeClr val="dk1"/>
              </a:buClr>
              <a:buSzPts val="1100"/>
              <a:buChar char="○"/>
            </a:pPr>
            <a:r>
              <a:rPr lang="en-US" sz="1100" b="1" dirty="0"/>
              <a:t>Emergent Strategy:</a:t>
            </a:r>
            <a:r>
              <a:rPr lang="en-US" sz="1100" dirty="0"/>
              <a:t> The agent </a:t>
            </a:r>
            <a:r>
              <a:rPr lang="en-US" sz="1100" i="1" dirty="0"/>
              <a:t>learns</a:t>
            </a:r>
            <a:r>
              <a:rPr lang="en-US" sz="1100" dirty="0"/>
              <a:t> the most efficient memory strategies for its goals. It discovers on its own what is important versus what is trivial, developing consolidation techniques that outperform anything we could engineer by hand. A 7B model with learned memory strategies can beat a 70B model with engineered ones.</a:t>
            </a: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83" name="Google Shape;383;g362ab00a0fe_0_2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62ab00a0fe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362ab00a0fe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dirty="0"/>
              <a:t>Great agents don't just react; they plan. But you cannot encode a complex plan into a single prompt—that’s the "Monolithic Prompt Trap."</a:t>
            </a:r>
            <a:endParaRPr sz="1100" dirty="0"/>
          </a:p>
          <a:p>
            <a:pPr marL="0" lvl="0" indent="0" algn="l" rtl="0">
              <a:lnSpc>
                <a:spcPct val="115000"/>
              </a:lnSpc>
              <a:spcBef>
                <a:spcPts val="1200"/>
              </a:spcBef>
              <a:spcAft>
                <a:spcPts val="0"/>
              </a:spcAft>
              <a:buNone/>
            </a:pPr>
            <a:r>
              <a:rPr lang="en-US" sz="1100" b="1" dirty="0"/>
              <a:t>The Problem:</a:t>
            </a:r>
            <a:r>
              <a:rPr lang="en-US" sz="1100" dirty="0"/>
              <a:t> Trying to define a complex workflow in natural language leads to chaos, interference, and failure.</a:t>
            </a:r>
            <a:endParaRPr sz="1100" dirty="0"/>
          </a:p>
          <a:p>
            <a:pPr marL="0" lvl="0" indent="0" algn="l" rtl="0">
              <a:lnSpc>
                <a:spcPct val="115000"/>
              </a:lnSpc>
              <a:spcBef>
                <a:spcPts val="1200"/>
              </a:spcBef>
              <a:spcAft>
                <a:spcPts val="0"/>
              </a:spcAft>
              <a:buNone/>
            </a:pPr>
            <a:r>
              <a:rPr lang="en-US" sz="1100" b="1" dirty="0"/>
              <a:t>The Graph Solution: Engineering the Process of Thought</a:t>
            </a:r>
            <a:r>
              <a:rPr lang="en-US" sz="1100" dirty="0"/>
              <a:t> We must engineer the process itself, moving beyond simple Chain-of-Thought.</a:t>
            </a:r>
            <a:endParaRPr sz="1100" dirty="0"/>
          </a:p>
          <a:p>
            <a:pPr marL="457200" lvl="0" indent="-298450" algn="l" rtl="0">
              <a:lnSpc>
                <a:spcPct val="115000"/>
              </a:lnSpc>
              <a:spcBef>
                <a:spcPts val="1200"/>
              </a:spcBef>
              <a:spcAft>
                <a:spcPts val="0"/>
              </a:spcAft>
              <a:buClr>
                <a:schemeClr val="dk1"/>
              </a:buClr>
              <a:buSzPts val="1100"/>
              <a:buChar char="●"/>
            </a:pPr>
            <a:r>
              <a:rPr lang="en-US" sz="1100" b="1" dirty="0"/>
              <a:t>From Chains to Graphs (</a:t>
            </a:r>
            <a:r>
              <a:rPr lang="en-US" sz="1100" b="1" dirty="0" err="1"/>
              <a:t>GoT</a:t>
            </a:r>
            <a:r>
              <a:rPr lang="en-US" sz="1100" b="1" dirty="0"/>
              <a:t>):</a:t>
            </a:r>
            <a:r>
              <a:rPr lang="en-US" sz="1100" dirty="0"/>
              <a:t> We use frameworks like </a:t>
            </a:r>
            <a:r>
              <a:rPr lang="en-US" sz="1100" b="1" dirty="0"/>
              <a:t>Graph-of-Thoughts</a:t>
            </a:r>
            <a:r>
              <a:rPr lang="en-US" sz="1100" dirty="0"/>
              <a:t>, allowing the agent to explore multiple reasoning paths, merge findings, and loop back to refine earlier conclusions. This moves from linear to non-linear problem-solving.</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Planning Node as an Architect:</a:t>
            </a:r>
            <a:r>
              <a:rPr lang="en-US" sz="1100" dirty="0"/>
              <a:t> In our workflow, a specialized </a:t>
            </a:r>
            <a:r>
              <a:rPr lang="en-US" sz="1100" b="1" dirty="0"/>
              <a:t>Planning Node</a:t>
            </a:r>
            <a:r>
              <a:rPr lang="en-US" sz="1100" dirty="0"/>
              <a:t> acts as a strategist. It receives a high-level goal and generates an executable </a:t>
            </a:r>
            <a:r>
              <a:rPr lang="en-US" sz="1100" b="1" dirty="0"/>
              <a:t>Directed Acyclic Graph (DAG)</a:t>
            </a:r>
            <a:r>
              <a:rPr lang="en-US" sz="1100" dirty="0"/>
              <a:t> as the plan. This plan is not text; it's a formal process model.</a:t>
            </a:r>
            <a:endParaRPr sz="1100" dirty="0"/>
          </a:p>
          <a:p>
            <a:pPr marL="457200" lvl="0" indent="-298450" algn="l" rtl="0">
              <a:lnSpc>
                <a:spcPct val="115000"/>
              </a:lnSpc>
              <a:spcBef>
                <a:spcPts val="0"/>
              </a:spcBef>
              <a:spcAft>
                <a:spcPts val="0"/>
              </a:spcAft>
              <a:buClr>
                <a:schemeClr val="dk1"/>
              </a:buClr>
              <a:buSzPts val="1100"/>
              <a:buChar char="●"/>
            </a:pPr>
            <a:r>
              <a:rPr lang="en-US" sz="1100" b="1" dirty="0"/>
              <a:t>Orchestration and Adaptability:</a:t>
            </a:r>
            <a:r>
              <a:rPr lang="en-US" sz="1100" dirty="0"/>
              <a:t> This DAG becomes an executable blueprint that orchestrates the federation of specialist nodes (retrieval, action, validation). Because the plan is a graph, it's not static. The system can perform </a:t>
            </a:r>
            <a:r>
              <a:rPr lang="en-US" sz="1100" b="1" dirty="0"/>
              <a:t>contrastive reflection</a:t>
            </a:r>
            <a:r>
              <a:rPr lang="en-US" sz="1100" dirty="0"/>
              <a:t>: if an execution node fails or returns an unexpected result, the plan can be dynamically modified. This creates a resilient agent that adapts its strategy mid-execution based on real-time feedback.</a:t>
            </a:r>
            <a:endParaRPr sz="1100" b="1"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399" name="Google Shape;399;g362ab00a0fe_0_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62ab00a0fe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362ab00a0fe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dirty="0"/>
              <a:t>Tools give agents hands, but this introduces crises of complexity and security. We must treat an agent's symbolic logic—its tools—as a first-class citizen of the knowledge graph.</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The Complexity Crisis: From "Prompt Bloat" to a Self-Organizing Toolkit</a:t>
            </a:r>
            <a:endParaRPr sz="1100" b="1" dirty="0"/>
          </a:p>
          <a:p>
            <a:pPr marL="457200" lvl="0" indent="-298450" algn="l" rtl="0">
              <a:lnSpc>
                <a:spcPct val="115000"/>
              </a:lnSpc>
              <a:spcBef>
                <a:spcPts val="1200"/>
              </a:spcBef>
              <a:spcAft>
                <a:spcPts val="0"/>
              </a:spcAft>
              <a:buClr>
                <a:schemeClr val="dk1"/>
              </a:buClr>
              <a:buSzPts val="1100"/>
              <a:buChar char="●"/>
            </a:pPr>
            <a:r>
              <a:rPr lang="en-US" sz="1100" b="1" dirty="0"/>
              <a:t>The Problem:</a:t>
            </a:r>
            <a:r>
              <a:rPr lang="en-US" sz="1100" dirty="0"/>
              <a:t> The "too many tools" problem paralyzes agents.</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Graph Solution:</a:t>
            </a:r>
            <a:r>
              <a:rPr lang="en-US" sz="1100" dirty="0"/>
              <a:t> We model tools as </a:t>
            </a:r>
            <a:r>
              <a:rPr lang="en-US" sz="1100" b="1" dirty="0"/>
              <a:t>evolving, rated, connected data</a:t>
            </a:r>
            <a:r>
              <a:rPr lang="en-US" sz="1100" dirty="0"/>
              <a:t> in the graph.</a:t>
            </a:r>
            <a:endParaRPr sz="1100" dirty="0"/>
          </a:p>
          <a:p>
            <a:pPr marL="914400" lvl="1" indent="-298450" algn="l" rtl="0">
              <a:lnSpc>
                <a:spcPct val="115000"/>
              </a:lnSpc>
              <a:spcBef>
                <a:spcPts val="0"/>
              </a:spcBef>
              <a:spcAft>
                <a:spcPts val="0"/>
              </a:spcAft>
              <a:buClr>
                <a:schemeClr val="dk1"/>
              </a:buClr>
              <a:buSzPts val="1100"/>
              <a:buChar char="○"/>
            </a:pPr>
            <a:r>
              <a:rPr lang="en-US" sz="1100" b="1" dirty="0"/>
              <a:t>Connected Logic:</a:t>
            </a:r>
            <a:r>
              <a:rPr lang="en-US" sz="1100" dirty="0"/>
              <a:t> We explicitly model tool dependencies (</a:t>
            </a:r>
            <a:r>
              <a:rPr lang="en-US" sz="1100" dirty="0">
                <a:solidFill>
                  <a:srgbClr val="188038"/>
                </a:solidFill>
                <a:latin typeface="Roboto Mono"/>
                <a:ea typeface="Roboto Mono"/>
                <a:cs typeface="Roboto Mono"/>
                <a:sym typeface="Roboto Mono"/>
              </a:rPr>
              <a:t>Tool B REQUIRES output from Tool A</a:t>
            </a:r>
            <a:r>
              <a:rPr lang="en-US" sz="1100" dirty="0"/>
              <a:t>). This transforms the impossible reasoning task of nested API calls into a simple, discoverable graph traversal.</a:t>
            </a:r>
            <a:endParaRPr sz="1100" dirty="0"/>
          </a:p>
          <a:p>
            <a:pPr marL="914400" lvl="1" indent="-298450" algn="l" rtl="0">
              <a:lnSpc>
                <a:spcPct val="115000"/>
              </a:lnSpc>
              <a:spcBef>
                <a:spcPts val="0"/>
              </a:spcBef>
              <a:spcAft>
                <a:spcPts val="0"/>
              </a:spcAft>
              <a:buClr>
                <a:schemeClr val="dk1"/>
              </a:buClr>
              <a:buSzPts val="1100"/>
              <a:buChar char="○"/>
            </a:pPr>
            <a:r>
              <a:rPr lang="en-US" sz="1100" b="1" dirty="0"/>
              <a:t>Rated Logic:</a:t>
            </a:r>
            <a:r>
              <a:rPr lang="en-US" sz="1100" dirty="0"/>
              <a:t> We create a meritocracy of tools. Instead of trusting a tool's description, we give it a trust score that evolves based on its real-world success rate, latency, and user feedback. The agent learns to prefer tools that </a:t>
            </a:r>
            <a:r>
              <a:rPr lang="en-US" sz="1100" i="1" dirty="0"/>
              <a:t>actually work</a:t>
            </a:r>
            <a:r>
              <a:rPr lang="en-US" sz="1100" dirty="0"/>
              <a:t>.</a:t>
            </a:r>
            <a:endParaRPr sz="1100" dirty="0"/>
          </a:p>
          <a:p>
            <a:pPr marL="914400" lvl="1" indent="-298450" algn="l" rtl="0">
              <a:lnSpc>
                <a:spcPct val="115000"/>
              </a:lnSpc>
              <a:spcBef>
                <a:spcPts val="0"/>
              </a:spcBef>
              <a:spcAft>
                <a:spcPts val="0"/>
              </a:spcAft>
              <a:buClr>
                <a:schemeClr val="dk1"/>
              </a:buClr>
              <a:buSzPts val="1100"/>
              <a:buChar char="○"/>
            </a:pPr>
            <a:r>
              <a:rPr lang="en-US" sz="1100" b="1" dirty="0"/>
              <a:t>Evolving Logic:</a:t>
            </a:r>
            <a:r>
              <a:rPr lang="en-US" sz="1100" dirty="0"/>
              <a:t> The graph learns from usage. It strengthens connections between tools used successfully together (</a:t>
            </a:r>
            <a:r>
              <a:rPr lang="en-US" sz="1100" dirty="0">
                <a:solidFill>
                  <a:srgbClr val="188038"/>
                </a:solidFill>
                <a:latin typeface="Roboto Mono"/>
                <a:ea typeface="Roboto Mono"/>
                <a:cs typeface="Roboto Mono"/>
                <a:sym typeface="Roboto Mono"/>
              </a:rPr>
              <a:t>COLT</a:t>
            </a:r>
            <a:r>
              <a:rPr lang="en-US" sz="1100" dirty="0"/>
              <a:t> pattern) and refines its own understanding of a tool's true capabilities through systematic testing (</a:t>
            </a:r>
            <a:r>
              <a:rPr lang="en-US" sz="1100" dirty="0">
                <a:solidFill>
                  <a:srgbClr val="188038"/>
                </a:solidFill>
                <a:latin typeface="Roboto Mono"/>
                <a:ea typeface="Roboto Mono"/>
                <a:cs typeface="Roboto Mono"/>
                <a:sym typeface="Roboto Mono"/>
              </a:rPr>
              <a:t>DRAFT</a:t>
            </a:r>
            <a:r>
              <a:rPr lang="en-US" sz="1100" dirty="0"/>
              <a:t> pattern).</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The Security Crisis: From Malicious Influence to Deterministic Safety</a:t>
            </a:r>
            <a:endParaRPr sz="1100" b="1" dirty="0"/>
          </a:p>
          <a:p>
            <a:pPr marL="457200" lvl="0" indent="-298450" algn="l" rtl="0">
              <a:lnSpc>
                <a:spcPct val="115000"/>
              </a:lnSpc>
              <a:spcBef>
                <a:spcPts val="1200"/>
              </a:spcBef>
              <a:spcAft>
                <a:spcPts val="0"/>
              </a:spcAft>
              <a:buClr>
                <a:schemeClr val="dk1"/>
              </a:buClr>
              <a:buSzPts val="1100"/>
              <a:buChar char="●"/>
            </a:pPr>
            <a:r>
              <a:rPr lang="en-US" sz="1100" b="1" dirty="0"/>
              <a:t>The Problem:</a:t>
            </a:r>
            <a:r>
              <a:rPr lang="en-US" sz="1100" dirty="0"/>
              <a:t> An attacker can trick an authorized agent into misusing its tools from the inside.</a:t>
            </a:r>
            <a:endParaRPr sz="1100" dirty="0"/>
          </a:p>
          <a:p>
            <a:pPr marL="457200" lvl="0" indent="-298450" algn="l" rtl="0">
              <a:lnSpc>
                <a:spcPct val="115000"/>
              </a:lnSpc>
              <a:spcBef>
                <a:spcPts val="0"/>
              </a:spcBef>
              <a:spcAft>
                <a:spcPts val="0"/>
              </a:spcAft>
              <a:buClr>
                <a:schemeClr val="dk1"/>
              </a:buClr>
              <a:buSzPts val="1100"/>
              <a:buChar char="●"/>
            </a:pPr>
            <a:r>
              <a:rPr lang="en-US" sz="1100" b="1" dirty="0"/>
              <a:t>The Graph Solution:</a:t>
            </a:r>
            <a:r>
              <a:rPr lang="en-US" sz="1100" dirty="0"/>
              <a:t> We build security into the fabric of the graph itself.</a:t>
            </a:r>
            <a:endParaRPr sz="1100" dirty="0"/>
          </a:p>
          <a:p>
            <a:pPr marL="914400" lvl="1" indent="-298450" algn="l" rtl="0">
              <a:lnSpc>
                <a:spcPct val="115000"/>
              </a:lnSpc>
              <a:spcBef>
                <a:spcPts val="0"/>
              </a:spcBef>
              <a:spcAft>
                <a:spcPts val="0"/>
              </a:spcAft>
              <a:buClr>
                <a:schemeClr val="dk1"/>
              </a:buClr>
              <a:buSzPts val="1100"/>
              <a:buChar char="○"/>
            </a:pPr>
            <a:r>
              <a:rPr lang="en-US" sz="1100" b="1" dirty="0"/>
              <a:t>Information Flow Control (IFC):</a:t>
            </a:r>
            <a:r>
              <a:rPr lang="en-US" sz="1100" dirty="0"/>
              <a:t> We "taint" data with trust labels (</a:t>
            </a:r>
            <a:r>
              <a:rPr lang="en-US" sz="1100" dirty="0">
                <a:solidFill>
                  <a:srgbClr val="188038"/>
                </a:solidFill>
                <a:latin typeface="Roboto Mono"/>
                <a:ea typeface="Roboto Mono"/>
                <a:cs typeface="Roboto Mono"/>
                <a:sym typeface="Roboto Mono"/>
              </a:rPr>
              <a:t>TRUSTED</a:t>
            </a:r>
            <a:r>
              <a:rPr lang="en-US" sz="1100" dirty="0"/>
              <a:t>, </a:t>
            </a:r>
            <a:r>
              <a:rPr lang="en-US" sz="1100" dirty="0">
                <a:solidFill>
                  <a:srgbClr val="188038"/>
                </a:solidFill>
                <a:latin typeface="Roboto Mono"/>
                <a:ea typeface="Roboto Mono"/>
                <a:cs typeface="Roboto Mono"/>
                <a:sym typeface="Roboto Mono"/>
              </a:rPr>
              <a:t>UNTRUSTED</a:t>
            </a:r>
            <a:r>
              <a:rPr lang="en-US" sz="1100" dirty="0"/>
              <a:t>). The graph's rules can then deterministically block the agent from passing untrusted data to a sensitive tool, neutralizing a whole class of agentic threats.</a:t>
            </a:r>
            <a:endParaRPr sz="1100" dirty="0"/>
          </a:p>
          <a:p>
            <a:pPr marL="0" lvl="0" indent="0" algn="l" rtl="0">
              <a:lnSpc>
                <a:spcPct val="115000"/>
              </a:lnSpc>
              <a:spcBef>
                <a:spcPts val="1200"/>
              </a:spcBef>
              <a:spcAft>
                <a:spcPts val="0"/>
              </a:spcAft>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415" name="Google Shape;415;g362ab00a0fe_0_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62ab00a0fe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62ab00a0fe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a:t>Tools give agents hands, but this introduces crises of complexity and security. We must treat an agent's symbolic logic—its tools—as a first-class citizen of the knowledge graph.</a:t>
            </a:r>
            <a:endParaRPr sz="1100"/>
          </a:p>
          <a:p>
            <a:pPr marL="0" lvl="0" indent="0" algn="l" rtl="0">
              <a:lnSpc>
                <a:spcPct val="115000"/>
              </a:lnSpc>
              <a:spcBef>
                <a:spcPts val="1200"/>
              </a:spcBef>
              <a:spcAft>
                <a:spcPts val="0"/>
              </a:spcAft>
              <a:buNone/>
            </a:pPr>
            <a:r>
              <a:rPr lang="en-US" sz="1100" b="1"/>
              <a:t>The Complexity Crisis: From "Prompt Bloat" to a Self-Organizing Toolkit</a:t>
            </a:r>
            <a:endParaRPr sz="1100" b="1"/>
          </a:p>
          <a:p>
            <a:pPr marL="457200" lvl="0" indent="-298450" algn="l" rtl="0">
              <a:lnSpc>
                <a:spcPct val="115000"/>
              </a:lnSpc>
              <a:spcBef>
                <a:spcPts val="1200"/>
              </a:spcBef>
              <a:spcAft>
                <a:spcPts val="0"/>
              </a:spcAft>
              <a:buClr>
                <a:schemeClr val="dk1"/>
              </a:buClr>
              <a:buSzPts val="1100"/>
              <a:buChar char="●"/>
            </a:pPr>
            <a:r>
              <a:rPr lang="en-US" sz="1100" b="1"/>
              <a:t>The Problem:</a:t>
            </a:r>
            <a:r>
              <a:rPr lang="en-US" sz="1100"/>
              <a:t> The "too many tools" problem paralyzes agents.</a:t>
            </a:r>
            <a:endParaRPr sz="1100"/>
          </a:p>
          <a:p>
            <a:pPr marL="457200" lvl="0" indent="-298450" algn="l" rtl="0">
              <a:lnSpc>
                <a:spcPct val="115000"/>
              </a:lnSpc>
              <a:spcBef>
                <a:spcPts val="0"/>
              </a:spcBef>
              <a:spcAft>
                <a:spcPts val="0"/>
              </a:spcAft>
              <a:buClr>
                <a:schemeClr val="dk1"/>
              </a:buClr>
              <a:buSzPts val="1100"/>
              <a:buChar char="●"/>
            </a:pPr>
            <a:r>
              <a:rPr lang="en-US" sz="1100" b="1"/>
              <a:t>The Graph Solution:</a:t>
            </a:r>
            <a:r>
              <a:rPr lang="en-US" sz="1100"/>
              <a:t> We model tools as </a:t>
            </a:r>
            <a:r>
              <a:rPr lang="en-US" sz="1100" b="1"/>
              <a:t>evolving, rated, connected data</a:t>
            </a:r>
            <a:r>
              <a:rPr lang="en-US" sz="1100"/>
              <a:t> in the graph.</a:t>
            </a:r>
            <a:endParaRPr sz="1100"/>
          </a:p>
          <a:p>
            <a:pPr marL="914400" lvl="1" indent="-298450" algn="l" rtl="0">
              <a:lnSpc>
                <a:spcPct val="115000"/>
              </a:lnSpc>
              <a:spcBef>
                <a:spcPts val="0"/>
              </a:spcBef>
              <a:spcAft>
                <a:spcPts val="0"/>
              </a:spcAft>
              <a:buClr>
                <a:schemeClr val="dk1"/>
              </a:buClr>
              <a:buSzPts val="1100"/>
              <a:buChar char="○"/>
            </a:pPr>
            <a:r>
              <a:rPr lang="en-US" sz="1100" b="1"/>
              <a:t>Connected Logic:</a:t>
            </a:r>
            <a:r>
              <a:rPr lang="en-US" sz="1100"/>
              <a:t> We explicitly model tool dependencies (</a:t>
            </a:r>
            <a:r>
              <a:rPr lang="en-US" sz="1100">
                <a:solidFill>
                  <a:srgbClr val="188038"/>
                </a:solidFill>
                <a:latin typeface="Roboto Mono"/>
                <a:ea typeface="Roboto Mono"/>
                <a:cs typeface="Roboto Mono"/>
                <a:sym typeface="Roboto Mono"/>
              </a:rPr>
              <a:t>Tool B REQUIRES output from Tool A</a:t>
            </a:r>
            <a:r>
              <a:rPr lang="en-US" sz="1100"/>
              <a:t>). This transforms the impossible reasoning task of nested API calls into a simple, discoverable graph traversal.</a:t>
            </a:r>
            <a:endParaRPr sz="1100"/>
          </a:p>
          <a:p>
            <a:pPr marL="914400" lvl="1" indent="-298450" algn="l" rtl="0">
              <a:lnSpc>
                <a:spcPct val="115000"/>
              </a:lnSpc>
              <a:spcBef>
                <a:spcPts val="0"/>
              </a:spcBef>
              <a:spcAft>
                <a:spcPts val="0"/>
              </a:spcAft>
              <a:buClr>
                <a:schemeClr val="dk1"/>
              </a:buClr>
              <a:buSzPts val="1100"/>
              <a:buChar char="○"/>
            </a:pPr>
            <a:r>
              <a:rPr lang="en-US" sz="1100" b="1"/>
              <a:t>Rated Logic:</a:t>
            </a:r>
            <a:r>
              <a:rPr lang="en-US" sz="1100"/>
              <a:t> We create a meritocracy of tools. Instead of trusting a tool's description, we give it a trust score that evolves based on its real-world success rate, latency, and user feedback. The agent learns to prefer tools that </a:t>
            </a:r>
            <a:r>
              <a:rPr lang="en-US" sz="1100" i="1"/>
              <a:t>actually work</a:t>
            </a:r>
            <a:r>
              <a:rPr lang="en-US" sz="1100"/>
              <a:t>.</a:t>
            </a:r>
            <a:endParaRPr sz="1100"/>
          </a:p>
          <a:p>
            <a:pPr marL="914400" lvl="1" indent="-298450" algn="l" rtl="0">
              <a:lnSpc>
                <a:spcPct val="115000"/>
              </a:lnSpc>
              <a:spcBef>
                <a:spcPts val="0"/>
              </a:spcBef>
              <a:spcAft>
                <a:spcPts val="0"/>
              </a:spcAft>
              <a:buClr>
                <a:schemeClr val="dk1"/>
              </a:buClr>
              <a:buSzPts val="1100"/>
              <a:buChar char="○"/>
            </a:pPr>
            <a:r>
              <a:rPr lang="en-US" sz="1100" b="1"/>
              <a:t>Evolving Logic:</a:t>
            </a:r>
            <a:r>
              <a:rPr lang="en-US" sz="1100"/>
              <a:t> The graph learns from usage. It strengthens connections between tools used successfully together (</a:t>
            </a:r>
            <a:r>
              <a:rPr lang="en-US" sz="1100">
                <a:solidFill>
                  <a:srgbClr val="188038"/>
                </a:solidFill>
                <a:latin typeface="Roboto Mono"/>
                <a:ea typeface="Roboto Mono"/>
                <a:cs typeface="Roboto Mono"/>
                <a:sym typeface="Roboto Mono"/>
              </a:rPr>
              <a:t>COLT</a:t>
            </a:r>
            <a:r>
              <a:rPr lang="en-US" sz="1100"/>
              <a:t> pattern) and refines its own understanding of a tool's true capabilities through systematic testing (</a:t>
            </a:r>
            <a:r>
              <a:rPr lang="en-US" sz="1100">
                <a:solidFill>
                  <a:srgbClr val="188038"/>
                </a:solidFill>
                <a:latin typeface="Roboto Mono"/>
                <a:ea typeface="Roboto Mono"/>
                <a:cs typeface="Roboto Mono"/>
                <a:sym typeface="Roboto Mono"/>
              </a:rPr>
              <a:t>DRAFT</a:t>
            </a:r>
            <a:r>
              <a:rPr lang="en-US" sz="1100"/>
              <a:t> pattern).</a:t>
            </a:r>
            <a:endParaRPr sz="1100"/>
          </a:p>
          <a:p>
            <a:pPr marL="0" lvl="0" indent="0" algn="l" rtl="0">
              <a:lnSpc>
                <a:spcPct val="115000"/>
              </a:lnSpc>
              <a:spcBef>
                <a:spcPts val="1200"/>
              </a:spcBef>
              <a:spcAft>
                <a:spcPts val="0"/>
              </a:spcAft>
              <a:buNone/>
            </a:pPr>
            <a:r>
              <a:rPr lang="en-US" sz="1100" b="1"/>
              <a:t>The Security Crisis: From Malicious Influence to Deterministic Safety</a:t>
            </a:r>
            <a:endParaRPr sz="1100" b="1"/>
          </a:p>
          <a:p>
            <a:pPr marL="457200" lvl="0" indent="-298450" algn="l" rtl="0">
              <a:lnSpc>
                <a:spcPct val="115000"/>
              </a:lnSpc>
              <a:spcBef>
                <a:spcPts val="1200"/>
              </a:spcBef>
              <a:spcAft>
                <a:spcPts val="0"/>
              </a:spcAft>
              <a:buClr>
                <a:schemeClr val="dk1"/>
              </a:buClr>
              <a:buSzPts val="1100"/>
              <a:buChar char="●"/>
            </a:pPr>
            <a:r>
              <a:rPr lang="en-US" sz="1100" b="1"/>
              <a:t>The Problem:</a:t>
            </a:r>
            <a:r>
              <a:rPr lang="en-US" sz="1100"/>
              <a:t> An attacker can trick an authorized agent into misusing its tools from the inside.</a:t>
            </a:r>
            <a:endParaRPr sz="1100"/>
          </a:p>
          <a:p>
            <a:pPr marL="457200" lvl="0" indent="-298450" algn="l" rtl="0">
              <a:lnSpc>
                <a:spcPct val="115000"/>
              </a:lnSpc>
              <a:spcBef>
                <a:spcPts val="0"/>
              </a:spcBef>
              <a:spcAft>
                <a:spcPts val="0"/>
              </a:spcAft>
              <a:buClr>
                <a:schemeClr val="dk1"/>
              </a:buClr>
              <a:buSzPts val="1100"/>
              <a:buChar char="●"/>
            </a:pPr>
            <a:r>
              <a:rPr lang="en-US" sz="1100" b="1"/>
              <a:t>The Graph Solution:</a:t>
            </a:r>
            <a:r>
              <a:rPr lang="en-US" sz="1100"/>
              <a:t> We build security into the fabric of the graph itself.</a:t>
            </a:r>
            <a:endParaRPr sz="1100"/>
          </a:p>
          <a:p>
            <a:pPr marL="914400" lvl="1" indent="-298450" algn="l" rtl="0">
              <a:lnSpc>
                <a:spcPct val="115000"/>
              </a:lnSpc>
              <a:spcBef>
                <a:spcPts val="0"/>
              </a:spcBef>
              <a:spcAft>
                <a:spcPts val="0"/>
              </a:spcAft>
              <a:buClr>
                <a:schemeClr val="dk1"/>
              </a:buClr>
              <a:buSzPts val="1100"/>
              <a:buChar char="○"/>
            </a:pPr>
            <a:r>
              <a:rPr lang="en-US" sz="1100" b="1"/>
              <a:t>Information Flow Control (IFC):</a:t>
            </a:r>
            <a:r>
              <a:rPr lang="en-US" sz="1100"/>
              <a:t> We "taint" data with trust labels (</a:t>
            </a:r>
            <a:r>
              <a:rPr lang="en-US" sz="1100">
                <a:solidFill>
                  <a:srgbClr val="188038"/>
                </a:solidFill>
                <a:latin typeface="Roboto Mono"/>
                <a:ea typeface="Roboto Mono"/>
                <a:cs typeface="Roboto Mono"/>
                <a:sym typeface="Roboto Mono"/>
              </a:rPr>
              <a:t>TRUSTED</a:t>
            </a:r>
            <a:r>
              <a:rPr lang="en-US" sz="1100"/>
              <a:t>, </a:t>
            </a:r>
            <a:r>
              <a:rPr lang="en-US" sz="1100">
                <a:solidFill>
                  <a:srgbClr val="188038"/>
                </a:solidFill>
                <a:latin typeface="Roboto Mono"/>
                <a:ea typeface="Roboto Mono"/>
                <a:cs typeface="Roboto Mono"/>
                <a:sym typeface="Roboto Mono"/>
              </a:rPr>
              <a:t>UNTRUSTED</a:t>
            </a:r>
            <a:r>
              <a:rPr lang="en-US" sz="1100"/>
              <a:t>). The graph's rules can then deterministically block the agent from passing untrusted data to a sensitive tool, neutralizing a whole class of agentic threats.</a:t>
            </a:r>
            <a:endParaRPr sz="1100"/>
          </a:p>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spcBef>
                <a:spcPts val="1200"/>
              </a:spcBef>
              <a:spcAft>
                <a:spcPts val="0"/>
              </a:spcAft>
              <a:buNone/>
            </a:pPr>
            <a:endParaRPr/>
          </a:p>
        </p:txBody>
      </p:sp>
      <p:sp>
        <p:nvSpPr>
          <p:cNvPr id="431" name="Google Shape;431;g362ab00a0fe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62ab00a0fe_0_3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362ab00a0fe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62ab00a0fe_0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362ab00a0fe_0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dirty="0"/>
              <a:t>A brilliant brain is useless if its nervous system is slow. We need an </a:t>
            </a:r>
            <a:r>
              <a:rPr lang="en-US" sz="1100" b="1" dirty="0"/>
              <a:t>Agile Retriever</a:t>
            </a:r>
            <a:r>
              <a:rPr lang="en-US" sz="1100" dirty="0"/>
              <a:t> that is fast, precise, and adaptive. This is a multi-stage process that must serve two masters: the initial human user and the internal nodes of a complex workflow.</a:t>
            </a:r>
            <a:endParaRPr sz="1100" dirty="0"/>
          </a:p>
          <a:p>
            <a:pPr marL="0" lvl="0" indent="0" algn="l" rtl="0">
              <a:lnSpc>
                <a:spcPct val="115000"/>
              </a:lnSpc>
              <a:spcBef>
                <a:spcPts val="1200"/>
              </a:spcBef>
              <a:spcAft>
                <a:spcPts val="0"/>
              </a:spcAft>
              <a:buNone/>
            </a:pPr>
            <a:r>
              <a:rPr lang="en-US" sz="1100" b="1" dirty="0"/>
              <a:t>Step 1: Understand Intent (Both User and Node)</a:t>
            </a:r>
            <a:r>
              <a:rPr lang="en-US" sz="1100" dirty="0"/>
              <a:t> The retriever must understand intent from two sources:</a:t>
            </a:r>
            <a:endParaRPr sz="1100" dirty="0"/>
          </a:p>
          <a:p>
            <a:pPr marL="457200" lvl="0" indent="-298450" algn="l" rtl="0">
              <a:lnSpc>
                <a:spcPct val="115000"/>
              </a:lnSpc>
              <a:spcBef>
                <a:spcPts val="1200"/>
              </a:spcBef>
              <a:spcAft>
                <a:spcPts val="0"/>
              </a:spcAft>
              <a:buClr>
                <a:schemeClr val="dk1"/>
              </a:buClr>
              <a:buSzPts val="1100"/>
              <a:buChar char="●"/>
            </a:pPr>
            <a:r>
              <a:rPr lang="en-US" sz="1100" b="1" dirty="0"/>
              <a:t>Deconstructing User Intent:</a:t>
            </a:r>
            <a:r>
              <a:rPr lang="en-US" sz="1100" dirty="0"/>
              <a:t> For the initial, often ambiguous user query, we use an SLM to:</a:t>
            </a:r>
            <a:endParaRPr sz="1100" dirty="0"/>
          </a:p>
          <a:p>
            <a:pPr marL="914400" lvl="1" indent="-298450" algn="l" rtl="0">
              <a:lnSpc>
                <a:spcPct val="115000"/>
              </a:lnSpc>
              <a:spcBef>
                <a:spcPts val="0"/>
              </a:spcBef>
              <a:spcAft>
                <a:spcPts val="0"/>
              </a:spcAft>
              <a:buClr>
                <a:schemeClr val="dk1"/>
              </a:buClr>
              <a:buSzPts val="1100"/>
              <a:buChar char="○"/>
            </a:pPr>
            <a:r>
              <a:rPr lang="en-US" sz="1100" b="1" dirty="0"/>
              <a:t>Classify Complexity:</a:t>
            </a:r>
            <a:r>
              <a:rPr lang="en-US" sz="1100" dirty="0"/>
              <a:t> Is it a simple </a:t>
            </a:r>
            <a:r>
              <a:rPr lang="en-US" sz="1100" dirty="0" err="1">
                <a:solidFill>
                  <a:srgbClr val="188038"/>
                </a:solidFill>
                <a:latin typeface="Roboto Mono"/>
                <a:ea typeface="Roboto Mono"/>
                <a:cs typeface="Roboto Mono"/>
                <a:sym typeface="Roboto Mono"/>
              </a:rPr>
              <a:t>DataLocal</a:t>
            </a:r>
            <a:r>
              <a:rPr lang="en-US" sz="1100" dirty="0"/>
              <a:t> query or a complex </a:t>
            </a:r>
            <a:r>
              <a:rPr lang="en-US" sz="1100" dirty="0" err="1">
                <a:solidFill>
                  <a:srgbClr val="188038"/>
                </a:solidFill>
                <a:latin typeface="Roboto Mono"/>
                <a:ea typeface="Roboto Mono"/>
                <a:cs typeface="Roboto Mono"/>
                <a:sym typeface="Roboto Mono"/>
              </a:rPr>
              <a:t>ActivityGlobal</a:t>
            </a:r>
            <a:r>
              <a:rPr lang="en-US" sz="1100" dirty="0"/>
              <a:t> one?</a:t>
            </a:r>
            <a:endParaRPr sz="1100" dirty="0"/>
          </a:p>
          <a:p>
            <a:pPr marL="914400" lvl="1" indent="-298450" algn="l" rtl="0">
              <a:lnSpc>
                <a:spcPct val="115000"/>
              </a:lnSpc>
              <a:spcBef>
                <a:spcPts val="0"/>
              </a:spcBef>
              <a:spcAft>
                <a:spcPts val="0"/>
              </a:spcAft>
              <a:buClr>
                <a:schemeClr val="dk1"/>
              </a:buClr>
              <a:buSzPts val="1100"/>
              <a:buChar char="○"/>
            </a:pPr>
            <a:r>
              <a:rPr lang="en-US" sz="1100" b="1" dirty="0"/>
              <a:t>Decompose Logic:</a:t>
            </a:r>
            <a:r>
              <a:rPr lang="en-US" sz="1100" dirty="0"/>
              <a:t> Break down operators like </a:t>
            </a:r>
            <a:r>
              <a:rPr lang="en-US" sz="1100" dirty="0">
                <a:solidFill>
                  <a:srgbClr val="188038"/>
                </a:solidFill>
                <a:latin typeface="Roboto Mono"/>
                <a:ea typeface="Roboto Mono"/>
                <a:cs typeface="Roboto Mono"/>
                <a:sym typeface="Roboto Mono"/>
              </a:rPr>
              <a:t>AND</a:t>
            </a:r>
            <a:r>
              <a:rPr lang="en-US" sz="1100" dirty="0"/>
              <a:t>, </a:t>
            </a:r>
            <a:r>
              <a:rPr lang="en-US" sz="1100" dirty="0">
                <a:solidFill>
                  <a:srgbClr val="188038"/>
                </a:solidFill>
                <a:latin typeface="Roboto Mono"/>
                <a:ea typeface="Roboto Mono"/>
                <a:cs typeface="Roboto Mono"/>
                <a:sym typeface="Roboto Mono"/>
              </a:rPr>
              <a:t>OR</a:t>
            </a:r>
            <a:r>
              <a:rPr lang="en-US" sz="1100" dirty="0"/>
              <a:t>, </a:t>
            </a:r>
            <a:r>
              <a:rPr lang="en-US" sz="1100" dirty="0">
                <a:solidFill>
                  <a:srgbClr val="188038"/>
                </a:solidFill>
                <a:latin typeface="Roboto Mono"/>
                <a:ea typeface="Roboto Mono"/>
                <a:cs typeface="Roboto Mono"/>
                <a:sym typeface="Roboto Mono"/>
              </a:rPr>
              <a:t>NOT</a:t>
            </a:r>
            <a:r>
              <a:rPr lang="en-US" sz="1100" dirty="0"/>
              <a:t> into formal expressions.</a:t>
            </a:r>
            <a:endParaRPr sz="1100" dirty="0"/>
          </a:p>
          <a:p>
            <a:pPr marL="914400" lvl="1" indent="-298450" algn="l" rtl="0">
              <a:lnSpc>
                <a:spcPct val="115000"/>
              </a:lnSpc>
              <a:spcBef>
                <a:spcPts val="0"/>
              </a:spcBef>
              <a:spcAft>
                <a:spcPts val="0"/>
              </a:spcAft>
              <a:buClr>
                <a:schemeClr val="dk1"/>
              </a:buClr>
              <a:buSzPts val="1100"/>
              <a:buChar char="○"/>
            </a:pPr>
            <a:r>
              <a:rPr lang="en-US" sz="1100" b="1" dirty="0"/>
              <a:t>Align to Patterns (</a:t>
            </a:r>
            <a:r>
              <a:rPr lang="en-US" sz="1100" b="1" dirty="0" err="1"/>
              <a:t>SimGRAG</a:t>
            </a:r>
            <a:r>
              <a:rPr lang="en-US" sz="1100" b="1" dirty="0"/>
              <a:t>):</a:t>
            </a:r>
            <a:r>
              <a:rPr lang="en-US" sz="1100" dirty="0"/>
              <a:t> Translate the query into a formal, machine-readable graph pattern.</a:t>
            </a:r>
            <a:endParaRPr sz="1100" dirty="0"/>
          </a:p>
          <a:p>
            <a:pPr marL="457200" lvl="0" indent="-298450" algn="l" rtl="0">
              <a:lnSpc>
                <a:spcPct val="115000"/>
              </a:lnSpc>
              <a:spcBef>
                <a:spcPts val="0"/>
              </a:spcBef>
              <a:spcAft>
                <a:spcPts val="0"/>
              </a:spcAft>
              <a:buClr>
                <a:schemeClr val="dk1"/>
              </a:buClr>
              <a:buSzPts val="1100"/>
              <a:buChar char="●"/>
            </a:pPr>
            <a:r>
              <a:rPr lang="en-US" sz="1100" b="1" dirty="0"/>
              <a:t>Interpreting Node Intent:</a:t>
            </a:r>
            <a:r>
              <a:rPr lang="en-US" sz="1100" dirty="0"/>
              <a:t> Within a multi-step plan, each node has a highly specific, machine-generated goal. The retriever's job is to fulfill this precise intent. For example, a </a:t>
            </a:r>
            <a:r>
              <a:rPr lang="en-US" sz="1100" dirty="0">
                <a:solidFill>
                  <a:srgbClr val="188038"/>
                </a:solidFill>
                <a:latin typeface="Roboto Mono"/>
                <a:ea typeface="Roboto Mono"/>
                <a:cs typeface="Roboto Mono"/>
                <a:sym typeface="Roboto Mono"/>
              </a:rPr>
              <a:t>Validation Node</a:t>
            </a:r>
            <a:r>
              <a:rPr lang="en-US" sz="1100" dirty="0"/>
              <a:t>'s intent is not just to "find facts," but to "retrieve the specific subgraph necessary to verify Claim X against Constraint Y."</a:t>
            </a:r>
            <a:endParaRPr sz="1100" dirty="0"/>
          </a:p>
          <a:p>
            <a:pPr marL="0" lvl="0" indent="0" algn="l" rtl="0">
              <a:lnSpc>
                <a:spcPct val="115000"/>
              </a:lnSpc>
              <a:spcBef>
                <a:spcPts val="1200"/>
              </a:spcBef>
              <a:spcAft>
                <a:spcPts val="0"/>
              </a:spcAft>
              <a:buNone/>
            </a:pPr>
            <a:r>
              <a:rPr lang="en-US" sz="1100" b="1" dirty="0"/>
              <a:t>Step 2: Select the Optimal Retrieval Strategy</a:t>
            </a:r>
            <a:r>
              <a:rPr lang="en-US" sz="1100" dirty="0"/>
              <a:t> Based on this deep understanding of intent, the system selects the best algorithm.</a:t>
            </a:r>
            <a:endParaRPr sz="1100" dirty="0"/>
          </a:p>
          <a:p>
            <a:pPr marL="457200" lvl="0" indent="-298450" algn="l" rtl="0">
              <a:lnSpc>
                <a:spcPct val="115000"/>
              </a:lnSpc>
              <a:spcBef>
                <a:spcPts val="1200"/>
              </a:spcBef>
              <a:spcAft>
                <a:spcPts val="0"/>
              </a:spcAft>
              <a:buClr>
                <a:schemeClr val="dk1"/>
              </a:buClr>
              <a:buSzPts val="1100"/>
              <a:buChar char="●"/>
            </a:pPr>
            <a:r>
              <a:rPr lang="en-US" sz="1100" dirty="0"/>
              <a:t>For simple, local queries (user or node), we use </a:t>
            </a:r>
            <a:r>
              <a:rPr lang="en-US" sz="1100" b="1" dirty="0"/>
              <a:t>Breadth-First Search (BFS)</a:t>
            </a:r>
            <a:r>
              <a:rPr lang="en-US" sz="1100" dirty="0"/>
              <a:t> for comprehensive coverage.</a:t>
            </a:r>
            <a:endParaRPr sz="1100" dirty="0"/>
          </a:p>
          <a:p>
            <a:pPr marL="457200" lvl="0" indent="-298450" algn="l" rtl="0">
              <a:lnSpc>
                <a:spcPct val="115000"/>
              </a:lnSpc>
              <a:spcBef>
                <a:spcPts val="0"/>
              </a:spcBef>
              <a:spcAft>
                <a:spcPts val="0"/>
              </a:spcAft>
              <a:buClr>
                <a:schemeClr val="dk1"/>
              </a:buClr>
              <a:buSzPts val="1100"/>
              <a:buChar char="●"/>
            </a:pPr>
            <a:r>
              <a:rPr lang="en-US" sz="1100" dirty="0"/>
              <a:t>For complex, deep queries (user or node), we use a </a:t>
            </a:r>
            <a:r>
              <a:rPr lang="en-US" sz="1100" b="1" dirty="0"/>
              <a:t>Steiner Tree</a:t>
            </a:r>
            <a:r>
              <a:rPr lang="en-US" sz="1100" dirty="0"/>
              <a:t> approximation to find the most efficient path.</a:t>
            </a:r>
            <a:endParaRPr sz="1100" dirty="0"/>
          </a:p>
          <a:p>
            <a:pPr marL="457200" lvl="0" indent="-298450" algn="l" rtl="0">
              <a:lnSpc>
                <a:spcPct val="115000"/>
              </a:lnSpc>
              <a:spcBef>
                <a:spcPts val="0"/>
              </a:spcBef>
              <a:spcAft>
                <a:spcPts val="0"/>
              </a:spcAft>
              <a:buClr>
                <a:schemeClr val="dk1"/>
              </a:buClr>
              <a:buSzPts val="1100"/>
              <a:buChar char="●"/>
            </a:pPr>
            <a:r>
              <a:rPr lang="en-US" sz="1100" dirty="0"/>
              <a:t>For finding clusters of related information, we use </a:t>
            </a:r>
            <a:r>
              <a:rPr lang="en-US" sz="1100" b="1" dirty="0"/>
              <a:t>Dense Subgraph</a:t>
            </a:r>
            <a:r>
              <a:rPr lang="en-US" sz="1100" dirty="0"/>
              <a:t> retrieval.</a:t>
            </a:r>
            <a:endParaRPr sz="1100" dirty="0"/>
          </a:p>
          <a:p>
            <a:pPr marL="0" lvl="0" indent="0" algn="l" rtl="0">
              <a:lnSpc>
                <a:spcPct val="115000"/>
              </a:lnSpc>
              <a:spcBef>
                <a:spcPts val="1200"/>
              </a:spcBef>
              <a:spcAft>
                <a:spcPts val="0"/>
              </a:spcAft>
              <a:buNone/>
            </a:pPr>
            <a:r>
              <a:rPr lang="en-US" sz="1100" b="1" dirty="0"/>
              <a:t>Step 3: Execute with Accelerated Hardware</a:t>
            </a:r>
            <a:r>
              <a:rPr lang="en-US" sz="1100" dirty="0"/>
              <a:t> Finally, we execute these tasks at production speed using </a:t>
            </a:r>
            <a:r>
              <a:rPr lang="en-US" sz="1100" b="1" dirty="0"/>
              <a:t>Twin Engines of Performance</a:t>
            </a:r>
            <a:r>
              <a:rPr lang="en-US" sz="1100" dirty="0"/>
              <a:t>:</a:t>
            </a:r>
            <a:endParaRPr sz="1100" dirty="0"/>
          </a:p>
          <a:p>
            <a:pPr marL="457200" lvl="0" indent="-298450" algn="l" rtl="0">
              <a:lnSpc>
                <a:spcPct val="115000"/>
              </a:lnSpc>
              <a:spcBef>
                <a:spcPts val="1200"/>
              </a:spcBef>
              <a:spcAft>
                <a:spcPts val="0"/>
              </a:spcAft>
              <a:buClr>
                <a:schemeClr val="dk1"/>
              </a:buClr>
              <a:buSzPts val="1100"/>
              <a:buChar char="●"/>
            </a:pPr>
            <a:r>
              <a:rPr lang="en-US" sz="1100" b="1" dirty="0"/>
              <a:t>Engine 1: Accelerated Graph Retrieval (</a:t>
            </a:r>
            <a:r>
              <a:rPr lang="en-US" sz="1100" b="1" dirty="0" err="1"/>
              <a:t>cuGraph</a:t>
            </a:r>
            <a:r>
              <a:rPr lang="en-US" sz="1100" b="1" dirty="0"/>
              <a:t>):</a:t>
            </a:r>
            <a:r>
              <a:rPr lang="en-US" sz="1100" dirty="0"/>
              <a:t> Graph algorithms are limited by memory bandwidth. GPUs offer 10-20x more memory bandwidth than CPUs, allowing libraries like NVIDIA's </a:t>
            </a:r>
            <a:r>
              <a:rPr lang="en-US" sz="1100" dirty="0" err="1"/>
              <a:t>cuGraph</a:t>
            </a:r>
            <a:r>
              <a:rPr lang="en-US" sz="1100" dirty="0"/>
              <a:t> to run traversals and algorithms like PageRank 100-200x faster.</a:t>
            </a:r>
            <a:endParaRPr sz="1100" dirty="0"/>
          </a:p>
          <a:p>
            <a:pPr marL="457200" lvl="0" indent="-298450" algn="l" rtl="0">
              <a:lnSpc>
                <a:spcPct val="115000"/>
              </a:lnSpc>
              <a:spcBef>
                <a:spcPts val="0"/>
              </a:spcBef>
              <a:spcAft>
                <a:spcPts val="0"/>
              </a:spcAft>
              <a:buClr>
                <a:schemeClr val="dk1"/>
              </a:buClr>
              <a:buSzPts val="1100"/>
              <a:buChar char="●"/>
            </a:pPr>
            <a:r>
              <a:rPr lang="en-US" sz="1100" b="1" dirty="0"/>
              <a:t>Engine 2: Accelerated Agentic Inference:</a:t>
            </a:r>
            <a:r>
              <a:rPr lang="en-US" sz="1100" dirty="0"/>
              <a:t> A single query might trigger dozens of calls to our specialist SLMs. Specialized AI hardware makes this "cognitive supply chain" instantaneous, allowing the agent to "think" at the speed of conversation.</a:t>
            </a:r>
            <a:endParaRPr sz="1100" dirty="0"/>
          </a:p>
          <a:p>
            <a:pPr marL="0" lvl="0" indent="0" algn="l" rtl="0">
              <a:lnSpc>
                <a:spcPct val="115000"/>
              </a:lnSpc>
              <a:spcBef>
                <a:spcPts val="1200"/>
              </a:spcBef>
              <a:spcAft>
                <a:spcPts val="0"/>
              </a:spcAft>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455" name="Google Shape;455;g362ab00a0fe_0_3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62ab00a0fe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62ab00a0fe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dirty="0"/>
              <a:t>We apply the same principle of decomposition to the agent itself. The #1 enemy of reliability in production is the monolithic agent. </a:t>
            </a:r>
          </a:p>
          <a:p>
            <a:pPr marL="0" lvl="0" indent="0" algn="l" rtl="0">
              <a:lnSpc>
                <a:spcPct val="115000"/>
              </a:lnSpc>
              <a:spcBef>
                <a:spcPts val="1200"/>
              </a:spcBef>
              <a:spcAft>
                <a:spcPts val="0"/>
              </a:spcAft>
              <a:buNone/>
            </a:pPr>
            <a:r>
              <a:rPr lang="en-US" sz="1100" b="1" dirty="0"/>
              <a:t>The Problem: Competing Objectives &amp; Prompt Interference.</a:t>
            </a:r>
            <a:r>
              <a:rPr lang="en-US" sz="1100" dirty="0"/>
              <a:t> A single, monolithic agent is brittle because it's forced to juggle multiple, often conflicting, objectives. Instructions to be conversational interfere with instructions for strict JSON formatting. Rules for tool selection interfere with rules for summarization. This "prompt interference" causes catastrophic failures, as seen in Kakao's initial shopping assistant, which had only a 65.5% task completion rate.</a:t>
            </a:r>
            <a:endParaRPr sz="1100" dirty="0"/>
          </a:p>
          <a:p>
            <a:pPr marL="0" lvl="0" indent="0" algn="l" rtl="0">
              <a:lnSpc>
                <a:spcPct val="115000"/>
              </a:lnSpc>
              <a:spcBef>
                <a:spcPts val="1200"/>
              </a:spcBef>
              <a:spcAft>
                <a:spcPts val="0"/>
              </a:spcAft>
              <a:buNone/>
            </a:pPr>
            <a:r>
              <a:rPr lang="en-US" sz="1100" b="1" dirty="0"/>
              <a:t>The Graph Solution: A Federation of Orchestrated Specialists.</a:t>
            </a:r>
            <a:r>
              <a:rPr lang="en-US" sz="1100" dirty="0"/>
              <a:t> We decompose the "thinking" process into a </a:t>
            </a:r>
            <a:r>
              <a:rPr lang="en-US" sz="1100" b="1" dirty="0"/>
              <a:t>federation of specialist micro-agents</a:t>
            </a:r>
            <a:r>
              <a:rPr lang="en-US" sz="1100" dirty="0"/>
              <a:t>, orchestrated by our planning graph. Each node in the workflow is a specialist with one job, powered by a fit-for-purpose SLM.</a:t>
            </a:r>
            <a:endParaRPr sz="1100" dirty="0"/>
          </a:p>
          <a:p>
            <a:pPr marL="457200" lvl="0" indent="-298450" algn="l" rtl="0">
              <a:lnSpc>
                <a:spcPct val="115000"/>
              </a:lnSpc>
              <a:spcBef>
                <a:spcPts val="1200"/>
              </a:spcBef>
              <a:spcAft>
                <a:spcPts val="0"/>
              </a:spcAft>
              <a:buClr>
                <a:schemeClr val="dk1"/>
              </a:buClr>
              <a:buSzPts val="1100"/>
              <a:buChar char="●"/>
            </a:pPr>
            <a:r>
              <a:rPr lang="en-US" sz="1100" b="1" dirty="0"/>
              <a:t>Query Analyst Node:</a:t>
            </a:r>
            <a:r>
              <a:rPr lang="en-US" sz="1100" dirty="0"/>
              <a:t> Its entire focus is deconstructing user intent into structured data. It doesn't know how to format a recommendation.</a:t>
            </a:r>
            <a:endParaRPr sz="1100" dirty="0"/>
          </a:p>
          <a:p>
            <a:pPr marL="457200" lvl="0" indent="-298450" algn="l" rtl="0">
              <a:lnSpc>
                <a:spcPct val="115000"/>
              </a:lnSpc>
              <a:spcBef>
                <a:spcPts val="0"/>
              </a:spcBef>
              <a:spcAft>
                <a:spcPts val="0"/>
              </a:spcAft>
              <a:buClr>
                <a:schemeClr val="dk1"/>
              </a:buClr>
              <a:buSzPts val="1100"/>
              <a:buChar char="●"/>
            </a:pPr>
            <a:r>
              <a:rPr lang="en-US" sz="1100" b="1" dirty="0"/>
              <a:t>Retrieval Strategist Node:</a:t>
            </a:r>
            <a:r>
              <a:rPr lang="en-US" sz="1100" dirty="0"/>
              <a:t> This node's only skill is selecting the optimal RGL algorithm based on the Analyst's output.</a:t>
            </a:r>
            <a:endParaRPr sz="1100" dirty="0"/>
          </a:p>
          <a:p>
            <a:pPr marL="457200" lvl="0" indent="-298450" algn="l" rtl="0">
              <a:lnSpc>
                <a:spcPct val="115000"/>
              </a:lnSpc>
              <a:spcBef>
                <a:spcPts val="0"/>
              </a:spcBef>
              <a:spcAft>
                <a:spcPts val="0"/>
              </a:spcAft>
              <a:buClr>
                <a:schemeClr val="dk1"/>
              </a:buClr>
              <a:buSzPts val="1100"/>
              <a:buChar char="●"/>
            </a:pPr>
            <a:r>
              <a:rPr lang="en-US" sz="1100" b="1" dirty="0"/>
              <a:t>Synthesis Node:</a:t>
            </a:r>
            <a:r>
              <a:rPr lang="en-US" sz="1100" dirty="0"/>
              <a:t> This agent excels at one thing: weaving structured graph data into coherent, human-readable language.</a:t>
            </a:r>
            <a:endParaRPr sz="1100" dirty="0"/>
          </a:p>
          <a:p>
            <a:pPr marL="457200" lvl="0" indent="-298450" algn="l" rtl="0">
              <a:lnSpc>
                <a:spcPct val="115000"/>
              </a:lnSpc>
              <a:spcBef>
                <a:spcPts val="0"/>
              </a:spcBef>
              <a:spcAft>
                <a:spcPts val="0"/>
              </a:spcAft>
              <a:buClr>
                <a:schemeClr val="dk1"/>
              </a:buClr>
              <a:buSzPts val="1100"/>
              <a:buChar char="●"/>
            </a:pPr>
            <a:r>
              <a:rPr lang="en-US" sz="1100" b="1" dirty="0"/>
              <a:t>Validation Node:</a:t>
            </a:r>
            <a:r>
              <a:rPr lang="en-US" sz="1100" dirty="0"/>
              <a:t> A highly constrained node that only checks for factual consistency between the final answer and the retrieved data.</a:t>
            </a:r>
            <a:endParaRPr sz="1100" dirty="0"/>
          </a:p>
          <a:p>
            <a:pPr marL="0" lvl="0" indent="0" algn="l" rtl="0">
              <a:lnSpc>
                <a:spcPct val="115000"/>
              </a:lnSpc>
              <a:spcBef>
                <a:spcPts val="1200"/>
              </a:spcBef>
              <a:spcAft>
                <a:spcPts val="0"/>
              </a:spcAft>
              <a:buNone/>
            </a:pPr>
            <a:r>
              <a:rPr lang="en-US" sz="1100" b="1" dirty="0"/>
              <a:t>The Power of Behavioral Isolation.</a:t>
            </a:r>
            <a:r>
              <a:rPr lang="en-US" sz="1100" dirty="0"/>
              <a:t> This architecture creates </a:t>
            </a:r>
            <a:r>
              <a:rPr lang="en-US" sz="1100" b="1" dirty="0"/>
              <a:t>behavioral isolation</a:t>
            </a:r>
            <a:r>
              <a:rPr lang="en-US" sz="1100" dirty="0"/>
              <a:t>. The Synthesis Node is never trained on validation tasks, so its creative abilities aren't compromised. The Validation Node is never asked to be conversational, so its logical precision is never diluted. This is how Kakao transformed their agent's reliability, and how a 7-billion parameter specialist consistently outperforms a 70-billion parameter generalist trying to do everything at once.</a:t>
            </a:r>
            <a:endParaRPr sz="1100" dirty="0"/>
          </a:p>
          <a:p>
            <a:pPr marL="0" lvl="0" indent="0" algn="l" rtl="0">
              <a:lnSpc>
                <a:spcPct val="115000"/>
              </a:lnSpc>
              <a:spcBef>
                <a:spcPts val="1200"/>
              </a:spcBef>
              <a:spcAft>
                <a:spcPts val="0"/>
              </a:spcAft>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471" name="Google Shape;471;g362ab00a0fe_0_3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62ab00a0fe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362ab00a0fe_0_3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endParaRPr sz="1100" b="1" dirty="0"/>
          </a:p>
          <a:p>
            <a:pPr marL="0" lvl="0" indent="0" algn="l" rtl="0">
              <a:lnSpc>
                <a:spcPct val="115000"/>
              </a:lnSpc>
              <a:spcBef>
                <a:spcPts val="1200"/>
              </a:spcBef>
              <a:spcAft>
                <a:spcPts val="0"/>
              </a:spcAft>
              <a:buClr>
                <a:schemeClr val="dk1"/>
              </a:buClr>
              <a:buSzPts val="1100"/>
              <a:buFont typeface="Arial"/>
              <a:buNone/>
            </a:pPr>
            <a:r>
              <a:rPr lang="en-US" sz="1100" dirty="0"/>
              <a:t>A production system cannot be static; it must learn. The graph architecture is the key to creating a system that learns from its mistakes safely and systematically. This is </a:t>
            </a:r>
            <a:r>
              <a:rPr lang="en-US" sz="1100" b="1" dirty="0"/>
              <a:t>Agentic Self-Evolution</a:t>
            </a:r>
            <a:r>
              <a:rPr lang="en-US" sz="1100" dirty="0"/>
              <a:t>.</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Step 1: Make Thinking Visible with an Execution Graph.</a:t>
            </a:r>
            <a:r>
              <a:rPr lang="en-US" sz="1100" dirty="0"/>
              <a:t> For every task, we generate an </a:t>
            </a:r>
            <a:r>
              <a:rPr lang="en-US" sz="1100" b="1" dirty="0"/>
              <a:t>Execution Graph</a:t>
            </a:r>
            <a:r>
              <a:rPr lang="en-US" sz="1100" dirty="0"/>
              <a:t>—an immutable, </a:t>
            </a:r>
            <a:r>
              <a:rPr lang="en-US" sz="1100" dirty="0" err="1"/>
              <a:t>queryable</a:t>
            </a:r>
            <a:r>
              <a:rPr lang="en-US" sz="1100" dirty="0"/>
              <a:t> "autobiography" of the agent's thought process. This structured log makes diagnosis possible.</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Step 2: Perform a "Cognitive Autopsy" with a Multi-Layered Evaluation Framework.</a:t>
            </a:r>
            <a:r>
              <a:rPr lang="en-US" sz="1100" dirty="0"/>
              <a:t> An evaluation engine analyzes the execution graph to pinpoint the </a:t>
            </a:r>
            <a:r>
              <a:rPr lang="en-US" sz="1100" i="1" dirty="0"/>
              <a:t>precise</a:t>
            </a:r>
            <a:r>
              <a:rPr lang="en-US" sz="1100" dirty="0"/>
              <a:t> root cause of a failure. It answers key questions:</a:t>
            </a:r>
            <a:endParaRPr sz="1100" dirty="0"/>
          </a:p>
          <a:p>
            <a:pPr marL="457200" lvl="0" indent="-298450" algn="l" rtl="0">
              <a:lnSpc>
                <a:spcPct val="115000"/>
              </a:lnSpc>
              <a:spcBef>
                <a:spcPts val="1200"/>
              </a:spcBef>
              <a:spcAft>
                <a:spcPts val="0"/>
              </a:spcAft>
              <a:buClr>
                <a:schemeClr val="dk1"/>
              </a:buClr>
              <a:buSzPts val="1100"/>
              <a:buChar char="●"/>
            </a:pPr>
            <a:r>
              <a:rPr lang="en-US" sz="1100" b="1" dirty="0"/>
              <a:t>Was the context sufficient?</a:t>
            </a:r>
            <a:r>
              <a:rPr lang="en-US" sz="1100" dirty="0"/>
              <a:t> Did the agent even have the information needed to succeed? We check for completeness and contradictions.</a:t>
            </a:r>
            <a:endParaRPr sz="1100" dirty="0"/>
          </a:p>
          <a:p>
            <a:pPr marL="457200" lvl="0" indent="-298450" algn="l" rtl="0">
              <a:lnSpc>
                <a:spcPct val="115000"/>
              </a:lnSpc>
              <a:spcBef>
                <a:spcPts val="0"/>
              </a:spcBef>
              <a:spcAft>
                <a:spcPts val="0"/>
              </a:spcAft>
              <a:buClr>
                <a:schemeClr val="dk1"/>
              </a:buClr>
              <a:buSzPts val="1100"/>
              <a:buChar char="●"/>
            </a:pPr>
            <a:r>
              <a:rPr lang="en-US" sz="1100" b="1" dirty="0"/>
              <a:t>Was it a Knowledge or Reasoning Failure?</a:t>
            </a:r>
            <a:r>
              <a:rPr lang="en-US" sz="1100" dirty="0"/>
              <a:t> If the context was sufficient, did the agent fail because it operated on bad facts (a knowledge failure) or because its logic was flawed (a reasoning failure)? We can measure this formally using metrics like </a:t>
            </a:r>
            <a:r>
              <a:rPr lang="en-US" sz="1100" b="1" dirty="0"/>
              <a:t>Information Gain</a:t>
            </a:r>
            <a:r>
              <a:rPr lang="en-US" sz="1100" dirty="0"/>
              <a:t> to see where the agent's logic went off track.</a:t>
            </a:r>
            <a:endParaRPr sz="1100" dirty="0"/>
          </a:p>
          <a:p>
            <a:pPr marL="457200" lvl="0" indent="-298450" algn="l" rtl="0">
              <a:lnSpc>
                <a:spcPct val="115000"/>
              </a:lnSpc>
              <a:spcBef>
                <a:spcPts val="0"/>
              </a:spcBef>
              <a:spcAft>
                <a:spcPts val="0"/>
              </a:spcAft>
              <a:buClr>
                <a:schemeClr val="dk1"/>
              </a:buClr>
              <a:buSzPts val="1100"/>
              <a:buChar char="●"/>
            </a:pPr>
            <a:r>
              <a:rPr lang="en-US" sz="1100" b="1" dirty="0"/>
              <a:t>What are the Implicit Signals?</a:t>
            </a:r>
            <a:r>
              <a:rPr lang="en-US" sz="1100" dirty="0"/>
              <a:t> We move beyond right/wrong to analyze user behavior signals. Did the user have to rephrase their query? Did they copy-paste the agent's answer? These are powerful indicators of true usefulness that simple accuracy scores miss.</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Step 3: Self-Evolution via Targeted Interventions.</a:t>
            </a:r>
            <a:r>
              <a:rPr lang="en-US" sz="1100" dirty="0"/>
              <a:t> The detailed diagnosis allows for precise fixes.</a:t>
            </a:r>
            <a:endParaRPr sz="1100" dirty="0"/>
          </a:p>
          <a:p>
            <a:pPr marL="457200" lvl="0" indent="-298450" algn="l" rtl="0">
              <a:lnSpc>
                <a:spcPct val="115000"/>
              </a:lnSpc>
              <a:spcBef>
                <a:spcPts val="1200"/>
              </a:spcBef>
              <a:spcAft>
                <a:spcPts val="0"/>
              </a:spcAft>
              <a:buClr>
                <a:schemeClr val="dk1"/>
              </a:buClr>
              <a:buSzPts val="1100"/>
              <a:buChar char="●"/>
            </a:pPr>
            <a:r>
              <a:rPr lang="en-US" sz="1100" dirty="0"/>
              <a:t>A localized reasoning failure triggers a </a:t>
            </a:r>
            <a:r>
              <a:rPr lang="en-US" sz="1100" b="1" dirty="0"/>
              <a:t>prompt improvement</a:t>
            </a:r>
            <a:r>
              <a:rPr lang="en-US" sz="1100" dirty="0"/>
              <a:t>.</a:t>
            </a:r>
            <a:endParaRPr sz="1100" dirty="0"/>
          </a:p>
          <a:p>
            <a:pPr marL="457200" lvl="0" indent="-298450" algn="l" rtl="0">
              <a:lnSpc>
                <a:spcPct val="115000"/>
              </a:lnSpc>
              <a:spcBef>
                <a:spcPts val="0"/>
              </a:spcBef>
              <a:spcAft>
                <a:spcPts val="0"/>
              </a:spcAft>
              <a:buClr>
                <a:schemeClr val="dk1"/>
              </a:buClr>
              <a:buSzPts val="1100"/>
              <a:buChar char="●"/>
            </a:pPr>
            <a:r>
              <a:rPr lang="en-US" sz="1100" dirty="0"/>
              <a:t>A systemic knowledge gap triggers </a:t>
            </a:r>
            <a:r>
              <a:rPr lang="en-US" sz="1100" b="1" dirty="0"/>
              <a:t>fine-tuning</a:t>
            </a:r>
            <a:r>
              <a:rPr lang="en-US" sz="1100" dirty="0"/>
              <a:t>, using frameworks like </a:t>
            </a:r>
            <a:r>
              <a:rPr lang="en-US" sz="1100" b="1" dirty="0"/>
              <a:t>SEAL</a:t>
            </a:r>
            <a:r>
              <a:rPr lang="en-US" sz="1100" dirty="0"/>
              <a:t> to generate targeted training data for that specific weakness.</a:t>
            </a:r>
            <a:endParaRPr sz="1100" dirty="0"/>
          </a:p>
          <a:p>
            <a:pPr marL="457200" lvl="0" indent="-298450" algn="l" rtl="0">
              <a:lnSpc>
                <a:spcPct val="115000"/>
              </a:lnSpc>
              <a:spcBef>
                <a:spcPts val="0"/>
              </a:spcBef>
              <a:spcAft>
                <a:spcPts val="0"/>
              </a:spcAft>
              <a:buClr>
                <a:schemeClr val="dk1"/>
              </a:buClr>
              <a:buSzPts val="1100"/>
              <a:buChar char="●"/>
            </a:pPr>
            <a:r>
              <a:rPr lang="en-US" sz="1100" dirty="0"/>
              <a:t>The system uses </a:t>
            </a:r>
            <a:r>
              <a:rPr lang="en-US" sz="1100" b="1" dirty="0"/>
              <a:t>Semantic Backpropagation</a:t>
            </a:r>
            <a:r>
              <a:rPr lang="en-US" sz="1100" dirty="0"/>
              <a:t> to ensure a fix in one specialist node doesn't cause unintended side effects in another.</a:t>
            </a:r>
            <a:endParaRPr sz="1100" dirty="0"/>
          </a:p>
          <a:p>
            <a:pPr marL="0" lvl="0" indent="0" algn="l" rtl="0">
              <a:lnSpc>
                <a:spcPct val="115000"/>
              </a:lnSpc>
              <a:spcBef>
                <a:spcPts val="1200"/>
              </a:spcBef>
              <a:spcAft>
                <a:spcPts val="0"/>
              </a:spcAft>
              <a:buClr>
                <a:schemeClr val="dk1"/>
              </a:buClr>
              <a:buSzPts val="1100"/>
              <a:buFont typeface="Arial"/>
              <a:buNone/>
            </a:pPr>
            <a:r>
              <a:rPr lang="en-US" sz="1100" b="1" dirty="0"/>
              <a:t>Step 4: </a:t>
            </a:r>
            <a:r>
              <a:rPr lang="en-US" sz="1100" b="1"/>
              <a:t>Deploy Safely.</a:t>
            </a:r>
            <a:r>
              <a:rPr lang="en-US" sz="1100"/>
              <a:t> </a:t>
            </a:r>
            <a:r>
              <a:rPr lang="en-US" sz="1100" dirty="0"/>
              <a:t>Finally, all changes are deployed through a </a:t>
            </a:r>
            <a:r>
              <a:rPr lang="en-US" sz="1100" b="1" dirty="0"/>
              <a:t>Graduated Validation Protocol</a:t>
            </a:r>
            <a:r>
              <a:rPr lang="en-US" sz="1100" dirty="0"/>
              <a:t> (Canary, Staging, Airlock) to manage risk. This creates a system that is simultaneously dynamic </a:t>
            </a:r>
            <a:r>
              <a:rPr lang="en-US" sz="1100" i="1" dirty="0"/>
              <a:t>and</a:t>
            </a:r>
            <a:r>
              <a:rPr lang="en-US" sz="1100" dirty="0"/>
              <a:t> safe, compounding its intelligence with every interaction.</a:t>
            </a:r>
            <a:endParaRPr sz="1100" dirty="0"/>
          </a:p>
          <a:p>
            <a:pPr marL="0" lvl="0" indent="0" algn="l" rtl="0">
              <a:lnSpc>
                <a:spcPct val="115000"/>
              </a:lnSpc>
              <a:spcBef>
                <a:spcPts val="1200"/>
              </a:spcBef>
              <a:spcAft>
                <a:spcPts val="0"/>
              </a:spcAft>
              <a:buNone/>
            </a:pPr>
            <a:endParaRPr sz="1100" dirty="0"/>
          </a:p>
          <a:p>
            <a:pPr marL="0" lvl="0" indent="0" algn="l" rtl="0">
              <a:lnSpc>
                <a:spcPct val="115000"/>
              </a:lnSpc>
              <a:spcBef>
                <a:spcPts val="1200"/>
              </a:spcBef>
              <a:spcAft>
                <a:spcPts val="0"/>
              </a:spcAft>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487" name="Google Shape;487;g362ab00a0fe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62ab00a0fe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62ab00a0fe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100"/>
              <a:t>Today, we've journeyed from the architectural failures of traditional AI to a robust, production-ready blueprint for agentic systems built on eight pillars.</a:t>
            </a:r>
            <a:endParaRPr sz="1100"/>
          </a:p>
          <a:p>
            <a:pPr marL="0" lvl="0" indent="0" algn="l" rtl="0">
              <a:lnSpc>
                <a:spcPct val="115000"/>
              </a:lnSpc>
              <a:spcBef>
                <a:spcPts val="1200"/>
              </a:spcBef>
              <a:spcAft>
                <a:spcPts val="0"/>
              </a:spcAft>
              <a:buNone/>
            </a:pPr>
            <a:r>
              <a:rPr lang="en-US" sz="1100"/>
              <a:t>The key takeaways are a shift in mindset:</a:t>
            </a:r>
            <a:endParaRPr sz="1100"/>
          </a:p>
          <a:p>
            <a:pPr marL="457200" lvl="0" indent="-298450" algn="l" rtl="0">
              <a:lnSpc>
                <a:spcPct val="115000"/>
              </a:lnSpc>
              <a:spcBef>
                <a:spcPts val="1200"/>
              </a:spcBef>
              <a:spcAft>
                <a:spcPts val="0"/>
              </a:spcAft>
              <a:buClr>
                <a:schemeClr val="dk1"/>
              </a:buClr>
              <a:buSzPts val="1100"/>
              <a:buChar char="●"/>
            </a:pPr>
            <a:r>
              <a:rPr lang="en-US" sz="1100" b="1"/>
              <a:t>Engineer Better Processes, Not Just Bigger Models:</a:t>
            </a:r>
            <a:r>
              <a:rPr lang="en-US" sz="1100"/>
              <a:t> Reliability comes from well-designed workflows, not from hoping for emergent intelligence.</a:t>
            </a:r>
            <a:endParaRPr sz="1100"/>
          </a:p>
          <a:p>
            <a:pPr marL="457200" lvl="0" indent="-298450" algn="l" rtl="0">
              <a:lnSpc>
                <a:spcPct val="115000"/>
              </a:lnSpc>
              <a:spcBef>
                <a:spcPts val="0"/>
              </a:spcBef>
              <a:spcAft>
                <a:spcPts val="0"/>
              </a:spcAft>
              <a:buClr>
                <a:schemeClr val="dk1"/>
              </a:buClr>
              <a:buSzPts val="1100"/>
              <a:buChar char="●"/>
            </a:pPr>
            <a:r>
              <a:rPr lang="en-US" sz="1100" b="1"/>
              <a:t>Decompose Everything:</a:t>
            </a:r>
            <a:r>
              <a:rPr lang="en-US" sz="1100"/>
              <a:t> Decompose problems, data, and the agent itself into a federation of specialists.</a:t>
            </a:r>
            <a:endParaRPr sz="1100"/>
          </a:p>
          <a:p>
            <a:pPr marL="457200" lvl="0" indent="-298450" algn="l" rtl="0">
              <a:lnSpc>
                <a:spcPct val="115000"/>
              </a:lnSpc>
              <a:spcBef>
                <a:spcPts val="0"/>
              </a:spcBef>
              <a:spcAft>
                <a:spcPts val="0"/>
              </a:spcAft>
              <a:buClr>
                <a:schemeClr val="dk1"/>
              </a:buClr>
              <a:buSzPts val="1100"/>
              <a:buChar char="●"/>
            </a:pPr>
            <a:r>
              <a:rPr lang="en-US" sz="1100" b="1"/>
              <a:t>Embrace Selective Intelligence:</a:t>
            </a:r>
            <a:r>
              <a:rPr lang="en-US" sz="1100"/>
              <a:t> Use your most powerful tools surgically, not as sledgehammers.</a:t>
            </a:r>
            <a:endParaRPr sz="1100"/>
          </a:p>
          <a:p>
            <a:pPr marL="457200" lvl="0" indent="-298450" algn="l" rtl="0">
              <a:lnSpc>
                <a:spcPct val="115000"/>
              </a:lnSpc>
              <a:spcBef>
                <a:spcPts val="0"/>
              </a:spcBef>
              <a:spcAft>
                <a:spcPts val="0"/>
              </a:spcAft>
              <a:buClr>
                <a:schemeClr val="dk1"/>
              </a:buClr>
              <a:buSzPts val="1100"/>
              <a:buChar char="●"/>
            </a:pPr>
            <a:r>
              <a:rPr lang="en-US" sz="1100" b="1"/>
              <a:t>Structure is Freedom:</a:t>
            </a:r>
            <a:r>
              <a:rPr lang="en-US" sz="1100"/>
              <a:t> Enforcing structured outputs and using graph structures doesn't limit the agent; it frees it to perform more complex reasoning reliably.</a:t>
            </a:r>
            <a:endParaRPr sz="1100"/>
          </a:p>
          <a:p>
            <a:pPr marL="457200" lvl="0" indent="-298450" algn="l" rtl="0">
              <a:lnSpc>
                <a:spcPct val="115000"/>
              </a:lnSpc>
              <a:spcBef>
                <a:spcPts val="0"/>
              </a:spcBef>
              <a:spcAft>
                <a:spcPts val="0"/>
              </a:spcAft>
              <a:buClr>
                <a:schemeClr val="dk1"/>
              </a:buClr>
              <a:buSzPts val="1100"/>
              <a:buChar char="●"/>
            </a:pPr>
            <a:r>
              <a:rPr lang="en-US" sz="1100" b="1"/>
              <a:t>Cultivate, Don't Just Build:</a:t>
            </a:r>
            <a:r>
              <a:rPr lang="en-US" sz="1100"/>
              <a:t> The goal is a self-evolving system that learns safely from experience, compounding its own intelligence over time.</a:t>
            </a:r>
            <a:endParaRPr sz="1100"/>
          </a:p>
          <a:p>
            <a:pPr marL="0" lvl="0" indent="0" algn="l" rtl="0">
              <a:lnSpc>
                <a:spcPct val="115000"/>
              </a:lnSpc>
              <a:spcBef>
                <a:spcPts val="1200"/>
              </a:spcBef>
              <a:spcAft>
                <a:spcPts val="0"/>
              </a:spcAft>
              <a:buNone/>
            </a:pPr>
            <a:r>
              <a:rPr lang="en-US" sz="1100"/>
              <a:t>The age of thinking software is here. It’s not coming—it’s running in production, enabled by the graph-based principles we’ve discussed today.</a:t>
            </a:r>
            <a:endParaRPr sz="1100"/>
          </a:p>
          <a:p>
            <a:pPr marL="0" lvl="0" indent="0" algn="l" rtl="0">
              <a:lnSpc>
                <a:spcPct val="115000"/>
              </a:lnSpc>
              <a:spcBef>
                <a:spcPts val="1200"/>
              </a:spcBef>
              <a:spcAft>
                <a:spcPts val="0"/>
              </a:spcAft>
              <a:buNone/>
            </a:pPr>
            <a:endParaRPr sz="1100" b="1"/>
          </a:p>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lnSpc>
                <a:spcPct val="115000"/>
              </a:lnSpc>
              <a:spcBef>
                <a:spcPts val="1200"/>
              </a:spcBef>
              <a:spcAft>
                <a:spcPts val="0"/>
              </a:spcAft>
              <a:buSzPts val="1100"/>
              <a:buNone/>
            </a:pPr>
            <a:endParaRPr sz="1100"/>
          </a:p>
          <a:p>
            <a:pPr marL="0" lvl="0" indent="0" algn="l" rtl="0">
              <a:spcBef>
                <a:spcPts val="1200"/>
              </a:spcBef>
              <a:spcAft>
                <a:spcPts val="0"/>
              </a:spcAft>
              <a:buNone/>
            </a:pPr>
            <a:endParaRPr/>
          </a:p>
        </p:txBody>
      </p:sp>
      <p:sp>
        <p:nvSpPr>
          <p:cNvPr id="503" name="Google Shape;503;g362ab00a0fe_0_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t>Let's start with a blunt truth: the Large Language Models we use today are amnesia incarnate. Every conversation starts from scratch. There's no memory of past interactions, no ability to build expertise, and no capacity to learn from mistakes. It's like hiring a brilliant employee who forgets everything the moment they leave the room.</a:t>
            </a:r>
            <a:endParaRPr sz="1100"/>
          </a:p>
          <a:p>
            <a:pPr marL="0" lvl="0" indent="0" algn="l" rtl="0">
              <a:lnSpc>
                <a:spcPct val="115000"/>
              </a:lnSpc>
              <a:spcBef>
                <a:spcPts val="1200"/>
              </a:spcBef>
              <a:spcAft>
                <a:spcPts val="0"/>
              </a:spcAft>
              <a:buClr>
                <a:schemeClr val="dk1"/>
              </a:buClr>
              <a:buSzPts val="1100"/>
              <a:buFont typeface="Arial"/>
              <a:buNone/>
            </a:pPr>
            <a:r>
              <a:rPr lang="en-US" sz="1100"/>
              <a:t>This isn't a minor bug; it's a fundamental architectural failure. It's the reason our current AI systems are great assistants but poor </a:t>
            </a:r>
            <a:r>
              <a:rPr lang="en-US" sz="1100" b="1"/>
              <a:t>agents</a:t>
            </a:r>
            <a:r>
              <a:rPr lang="en-US" sz="1100"/>
              <a:t>.</a:t>
            </a:r>
            <a:endParaRPr sz="1100"/>
          </a:p>
          <a:p>
            <a:pPr marL="457200" lvl="0" indent="-298450" algn="l" rtl="0">
              <a:lnSpc>
                <a:spcPct val="115000"/>
              </a:lnSpc>
              <a:spcBef>
                <a:spcPts val="1200"/>
              </a:spcBef>
              <a:spcAft>
                <a:spcPts val="0"/>
              </a:spcAft>
              <a:buClr>
                <a:schemeClr val="dk1"/>
              </a:buClr>
              <a:buSzPts val="1100"/>
              <a:buChar char="●"/>
            </a:pPr>
            <a:r>
              <a:rPr lang="en-US" sz="1100"/>
              <a:t>An </a:t>
            </a:r>
            <a:r>
              <a:rPr lang="en-US" sz="1100" b="1"/>
              <a:t>assistant</a:t>
            </a:r>
            <a:r>
              <a:rPr lang="en-US" sz="1100"/>
              <a:t> responds to your questions: "What is our current inventory?"</a:t>
            </a:r>
            <a:endParaRPr sz="1100"/>
          </a:p>
          <a:p>
            <a:pPr marL="457200" lvl="0" indent="-298450" algn="l" rtl="0">
              <a:lnSpc>
                <a:spcPct val="115000"/>
              </a:lnSpc>
              <a:spcBef>
                <a:spcPts val="0"/>
              </a:spcBef>
              <a:spcAft>
                <a:spcPts val="0"/>
              </a:spcAft>
              <a:buClr>
                <a:schemeClr val="dk1"/>
              </a:buClr>
              <a:buSzPts val="1100"/>
              <a:buChar char="●"/>
            </a:pPr>
            <a:r>
              <a:rPr lang="en-US" sz="1100"/>
              <a:t>An </a:t>
            </a:r>
            <a:r>
              <a:rPr lang="en-US" sz="1100" b="1"/>
              <a:t>agent</a:t>
            </a:r>
            <a:r>
              <a:rPr lang="en-US" sz="1100"/>
              <a:t> pursues your goals: It notices declining inventory, predicts a stockout, evaluates suppliers, and places a new order—all while you sleep.</a:t>
            </a:r>
            <a:endParaRPr sz="1100"/>
          </a:p>
          <a:p>
            <a:pPr marL="0" lvl="0" indent="0" algn="l" rtl="0">
              <a:lnSpc>
                <a:spcPct val="115000"/>
              </a:lnSpc>
              <a:spcBef>
                <a:spcPts val="1200"/>
              </a:spcBef>
              <a:spcAft>
                <a:spcPts val="0"/>
              </a:spcAft>
              <a:buClr>
                <a:schemeClr val="dk1"/>
              </a:buClr>
              <a:buSzPts val="1100"/>
              <a:buFont typeface="Arial"/>
              <a:buNone/>
            </a:pPr>
            <a:r>
              <a:rPr lang="en-US" sz="1100"/>
              <a:t>To make this leap, agents need more than data; they need understanding.</a:t>
            </a:r>
            <a:endParaRPr sz="1100"/>
          </a:p>
          <a:p>
            <a:pPr marL="0" lvl="0" indent="0" algn="l" rtl="0">
              <a:spcBef>
                <a:spcPts val="1200"/>
              </a:spcBef>
              <a:spcAft>
                <a:spcPts val="0"/>
              </a:spcAft>
              <a:buNone/>
            </a:pPr>
            <a:endParaRPr/>
          </a:p>
        </p:txBody>
      </p:sp>
      <p:sp>
        <p:nvSpPr>
          <p:cNvPr id="175" name="Google Shape;17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62ab00a0fe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362ab00a0fe_0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b="1" dirty="0"/>
              <a:t>The Problem:</a:t>
            </a:r>
            <a:r>
              <a:rPr lang="en-US" sz="1100" dirty="0"/>
              <a:t> LLMs are "Frozen Encyclopedias" with limited context windows. We cannot simply dump all available information and hope for the best. Most agent failures stem not from a lack of intelligence, but from being given poor, incomplete, or irrelevant context.</a:t>
            </a:r>
            <a:endParaRPr sz="1100" dirty="0"/>
          </a:p>
          <a:p>
            <a:pPr marL="0" lvl="0" indent="0" algn="l" rtl="0">
              <a:lnSpc>
                <a:spcPct val="115000"/>
              </a:lnSpc>
              <a:spcBef>
                <a:spcPts val="1200"/>
              </a:spcBef>
              <a:spcAft>
                <a:spcPts val="0"/>
              </a:spcAft>
              <a:buSzPts val="1100"/>
              <a:buNone/>
            </a:pPr>
            <a:r>
              <a:rPr lang="en-US" sz="1100" b="1" dirty="0"/>
              <a:t>The Solution: Architecting Information Flow</a:t>
            </a:r>
            <a:r>
              <a:rPr lang="en-US" sz="1100" dirty="0"/>
              <a:t> </a:t>
            </a:r>
            <a:r>
              <a:rPr lang="en-US" sz="1100" b="1" dirty="0"/>
              <a:t>Context Engineering</a:t>
            </a:r>
            <a:r>
              <a:rPr lang="en-US" sz="1100" dirty="0"/>
              <a:t> is the discipline of building dynamic systems that "weave together" the right information, tools, and format to enable an agent to successfully accomplish a task. This is the core of building </a:t>
            </a:r>
            <a:r>
              <a:rPr lang="en-US" sz="1100" dirty="0" err="1"/>
              <a:t>agenticght</a:t>
            </a:r>
            <a:r>
              <a:rPr lang="en-US" sz="1100" dirty="0"/>
              <a:t> systems.</a:t>
            </a:r>
            <a:endParaRPr sz="1100" dirty="0"/>
          </a:p>
          <a:p>
            <a:pPr marL="0" lvl="0" indent="0" algn="l" rtl="0">
              <a:lnSpc>
                <a:spcPct val="115000"/>
              </a:lnSpc>
              <a:spcBef>
                <a:spcPts val="1200"/>
              </a:spcBef>
              <a:spcAft>
                <a:spcPts val="0"/>
              </a:spcAft>
              <a:buSzPts val="1100"/>
              <a:buNone/>
            </a:pPr>
            <a:r>
              <a:rPr lang="en-US" sz="1100" b="1" dirty="0"/>
              <a:t>Why Graphs are Paramount for Context Engineering:</a:t>
            </a:r>
            <a:r>
              <a:rPr lang="en-US" sz="1100" dirty="0"/>
              <a:t> A graph is the architectural blueprint that makes sophisticated context engineering possible.</a:t>
            </a:r>
            <a:endParaRPr sz="1100" dirty="0"/>
          </a:p>
          <a:p>
            <a:pPr marL="457200" lvl="0" indent="-298450" algn="l" rtl="0">
              <a:lnSpc>
                <a:spcPct val="115000"/>
              </a:lnSpc>
              <a:spcBef>
                <a:spcPts val="1200"/>
              </a:spcBef>
              <a:spcAft>
                <a:spcPts val="0"/>
              </a:spcAft>
              <a:buClr>
                <a:schemeClr val="dk1"/>
              </a:buClr>
              <a:buSzPts val="1100"/>
              <a:buChar char="●"/>
            </a:pPr>
            <a:r>
              <a:rPr lang="en-US" sz="1100" b="1" dirty="0"/>
              <a:t>Contextual Structure:</a:t>
            </a:r>
            <a:r>
              <a:rPr lang="en-US" sz="1100" dirty="0"/>
              <a:t> A graph explicitly models the relationships between all context elements—facts, memory, tools, user profiles. It transforms a flat list of information into a coherent, navigable web of understanding.</a:t>
            </a:r>
            <a:endParaRPr sz="1100" dirty="0"/>
          </a:p>
          <a:p>
            <a:pPr marL="457200" lvl="0" indent="-298450" algn="l" rtl="0">
              <a:lnSpc>
                <a:spcPct val="115000"/>
              </a:lnSpc>
              <a:spcBef>
                <a:spcPts val="0"/>
              </a:spcBef>
              <a:spcAft>
                <a:spcPts val="0"/>
              </a:spcAft>
              <a:buClr>
                <a:schemeClr val="dk1"/>
              </a:buClr>
              <a:buSzPts val="1100"/>
              <a:buChar char="●"/>
            </a:pPr>
            <a:r>
              <a:rPr lang="en-US" sz="1100" b="1" dirty="0"/>
              <a:t>Contextual Flow:</a:t>
            </a:r>
            <a:r>
              <a:rPr lang="en-US" sz="1100" dirty="0"/>
              <a:t> The workflow graph acts as a routing system, ensuring that each step in a process receives only the precise, surgically-scoped context it needs, preventing contamination and overload.</a:t>
            </a:r>
            <a:endParaRPr sz="1100" dirty="0"/>
          </a:p>
          <a:p>
            <a:pPr marL="457200" lvl="0" indent="-298450" algn="l" rtl="0">
              <a:lnSpc>
                <a:spcPct val="115000"/>
              </a:lnSpc>
              <a:spcBef>
                <a:spcPts val="0"/>
              </a:spcBef>
              <a:spcAft>
                <a:spcPts val="0"/>
              </a:spcAft>
              <a:buClr>
                <a:schemeClr val="dk1"/>
              </a:buClr>
              <a:buSzPts val="1100"/>
              <a:buChar char="●"/>
            </a:pPr>
            <a:r>
              <a:rPr lang="en-US" sz="1100" b="1" dirty="0"/>
              <a:t>Contextual Retrieval:</a:t>
            </a:r>
            <a:r>
              <a:rPr lang="en-US" sz="1100" dirty="0"/>
              <a:t> Graph traversal allows the agent to retrieve deep, multi-hop context ("the engineer who worked on the server that failed last quarter") that is impossible to find with keyword or vector search alone.</a:t>
            </a:r>
            <a:endParaRPr sz="1100" dirty="0"/>
          </a:p>
          <a:p>
            <a:pPr marL="457200" lvl="0" indent="-298450" algn="l" rtl="0">
              <a:lnSpc>
                <a:spcPct val="115000"/>
              </a:lnSpc>
              <a:spcBef>
                <a:spcPts val="0"/>
              </a:spcBef>
              <a:spcAft>
                <a:spcPts val="0"/>
              </a:spcAft>
              <a:buClr>
                <a:schemeClr val="dk1"/>
              </a:buClr>
              <a:buSzPts val="1100"/>
              <a:buChar char="●"/>
            </a:pPr>
            <a:r>
              <a:rPr lang="en-US" sz="1100" b="1" dirty="0"/>
              <a:t>Contextual Evolution:</a:t>
            </a:r>
            <a:r>
              <a:rPr lang="en-US" sz="1100" dirty="0"/>
              <a:t> The graph provides a structured medium for the agent to learn. Its own "Execution Graph" becomes a new source of context, allowing it to reason about its past performance and improve.</a:t>
            </a:r>
            <a:endParaRPr sz="1100" dirty="0"/>
          </a:p>
          <a:p>
            <a:pPr marL="0" lvl="0" indent="0" algn="l" rtl="0">
              <a:lnSpc>
                <a:spcPct val="115000"/>
              </a:lnSpc>
              <a:spcBef>
                <a:spcPts val="1200"/>
              </a:spcBef>
              <a:spcAft>
                <a:spcPts val="0"/>
              </a:spcAft>
              <a:buSzPts val="1100"/>
              <a:buNone/>
            </a:pPr>
            <a:endParaRPr sz="1100" dirty="0"/>
          </a:p>
          <a:p>
            <a:pPr marL="0" lvl="0" indent="0" algn="l" rtl="0">
              <a:spcBef>
                <a:spcPts val="1200"/>
              </a:spcBef>
              <a:spcAft>
                <a:spcPts val="0"/>
              </a:spcAft>
              <a:buNone/>
            </a:pPr>
            <a:endParaRPr dirty="0"/>
          </a:p>
        </p:txBody>
      </p:sp>
      <p:sp>
        <p:nvSpPr>
          <p:cNvPr id="191" name="Google Shape;191;g362ab00a0fe_0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2ab00a0fe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362ab00a0fe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dirty="0"/>
              <a:t>The industry's first attempt to solve this was Retrieval-Augmented Generation, or RAG. We hook an LLM up to a vector database and hope for the best. This created five fatal flaws that make true agency impossible:</a:t>
            </a:r>
            <a:endParaRPr sz="1100" dirty="0"/>
          </a:p>
          <a:p>
            <a:pPr marL="457200" lvl="0" indent="-298450" algn="l" rtl="0">
              <a:lnSpc>
                <a:spcPct val="115000"/>
              </a:lnSpc>
              <a:spcBef>
                <a:spcPts val="1200"/>
              </a:spcBef>
              <a:spcAft>
                <a:spcPts val="0"/>
              </a:spcAft>
              <a:buClr>
                <a:schemeClr val="dk1"/>
              </a:buClr>
              <a:buSzPts val="1100"/>
              <a:buAutoNum type="arabicPeriod"/>
            </a:pPr>
            <a:r>
              <a:rPr lang="en-US" sz="1100" b="1" dirty="0"/>
              <a:t>Context Amnesia:</a:t>
            </a:r>
            <a:r>
              <a:rPr lang="en-US" sz="1100" dirty="0"/>
              <a:t> Every query is isolated. Last week's vendor problem has no connection to this week's supply chain failure.</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Relationship Blindness:</a:t>
            </a:r>
            <a:r>
              <a:rPr lang="en-US" sz="1100" dirty="0"/>
              <a:t> Your data sits in silos. The agent sees a "customer" and a "purchase" but not the rich web of relationships connecting them.</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Temporal Ignorance:</a:t>
            </a:r>
            <a:r>
              <a:rPr lang="en-US" sz="1100" dirty="0"/>
              <a:t> Static embeddings can't capture change. The agent treats last year's server configuration as current truth, leading to dangerous actions.</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Reasoning Paralysis:</a:t>
            </a:r>
            <a:r>
              <a:rPr lang="en-US" sz="1100" dirty="0"/>
              <a:t> Vector search finds </a:t>
            </a:r>
            <a:r>
              <a:rPr lang="en-US" sz="1100" i="1" dirty="0"/>
              <a:t>similar text</a:t>
            </a:r>
            <a:r>
              <a:rPr lang="en-US" sz="1100" dirty="0"/>
              <a:t>, not </a:t>
            </a:r>
            <a:r>
              <a:rPr lang="en-US" sz="1100" i="1" dirty="0"/>
              <a:t>logical connections</a:t>
            </a:r>
            <a:r>
              <a:rPr lang="en-US" sz="1100" dirty="0"/>
              <a:t>. Ask it about the cascading effects of a system failure, and you'll get silence.</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Tool Chaos:</a:t>
            </a:r>
            <a:r>
              <a:rPr lang="en-US" sz="1100" dirty="0"/>
              <a:t> The agent guesses which API to call instead of orchestrating a complex workflow.</a:t>
            </a:r>
            <a:endParaRPr sz="1100" dirty="0"/>
          </a:p>
          <a:p>
            <a:pPr marL="0" lvl="0" indent="0" algn="l" rtl="0">
              <a:lnSpc>
                <a:spcPct val="115000"/>
              </a:lnSpc>
              <a:spcBef>
                <a:spcPts val="1200"/>
              </a:spcBef>
              <a:spcAft>
                <a:spcPts val="0"/>
              </a:spcAft>
              <a:buClr>
                <a:schemeClr val="dk1"/>
              </a:buClr>
              <a:buSzPts val="1100"/>
              <a:buFont typeface="Arial"/>
              <a:buNone/>
            </a:pPr>
            <a:r>
              <a:rPr lang="en-US" sz="1100" dirty="0"/>
              <a:t>Research from Microsoft quantifies this disaster. While vector RAG is great for simple, specific questions (90%+ accuracy), its performance </a:t>
            </a:r>
            <a:r>
              <a:rPr lang="en-US" sz="1100" b="1" dirty="0"/>
              <a:t>catastrophically fails</a:t>
            </a:r>
            <a:r>
              <a:rPr lang="en-US" sz="1100" dirty="0"/>
              <a:t> on complex, analytical queries, plummeting to </a:t>
            </a:r>
            <a:r>
              <a:rPr lang="en-US" sz="1100" b="1" dirty="0"/>
              <a:t>20-30% accuracy</a:t>
            </a:r>
            <a:r>
              <a:rPr lang="en-US" sz="1100" dirty="0"/>
              <a:t>.</a:t>
            </a:r>
            <a:endParaRPr sz="1100" dirty="0"/>
          </a:p>
          <a:p>
            <a:pPr marL="0" lvl="0" indent="0" algn="l" rtl="0">
              <a:spcBef>
                <a:spcPts val="1200"/>
              </a:spcBef>
              <a:spcAft>
                <a:spcPts val="0"/>
              </a:spcAft>
              <a:buNone/>
            </a:pPr>
            <a:endParaRPr dirty="0"/>
          </a:p>
        </p:txBody>
      </p:sp>
      <p:sp>
        <p:nvSpPr>
          <p:cNvPr id="207" name="Google Shape;207;g362ab00a0fe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62ab00a0f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362ab00a0f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dirty="0"/>
              <a:t>Today, we're going to lay out a new blueprint for engineering resilient, reasoning agents. Our agenda is built around the </a:t>
            </a:r>
            <a:r>
              <a:rPr lang="en-US" sz="1100" b="1" dirty="0"/>
              <a:t>Eight Pillars of Agentic Architecture</a:t>
            </a:r>
            <a:r>
              <a:rPr lang="en-US" sz="1100" dirty="0"/>
              <a:t>:</a:t>
            </a:r>
            <a:endParaRPr sz="1100" dirty="0"/>
          </a:p>
          <a:p>
            <a:pPr marL="457200" lvl="0" indent="-298450" algn="l" rtl="0">
              <a:lnSpc>
                <a:spcPct val="115000"/>
              </a:lnSpc>
              <a:spcBef>
                <a:spcPts val="1200"/>
              </a:spcBef>
              <a:spcAft>
                <a:spcPts val="0"/>
              </a:spcAft>
              <a:buClr>
                <a:schemeClr val="dk1"/>
              </a:buClr>
              <a:buSzPts val="1100"/>
              <a:buAutoNum type="arabicPeriod"/>
            </a:pPr>
            <a:r>
              <a:rPr lang="en-US" sz="1100" b="1" dirty="0"/>
              <a:t>The Foundational Shift:</a:t>
            </a:r>
            <a:r>
              <a:rPr lang="en-US" sz="1100" dirty="0"/>
              <a:t> Why Graphs are the only reliable core.</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A New Blueprint:</a:t>
            </a:r>
            <a:r>
              <a:rPr lang="en-US" sz="1100" dirty="0"/>
              <a:t> The Dual-Graph Architecture &amp; The Agentic Spectrum.</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The Cognitive Core:</a:t>
            </a:r>
            <a:r>
              <a:rPr lang="en-US" sz="1100" dirty="0"/>
              <a:t> We will then dive deep into the essential pillars:</a:t>
            </a:r>
            <a:endParaRPr sz="1100" dirty="0"/>
          </a:p>
          <a:p>
            <a:pPr marL="914400" lvl="1" indent="-298450" algn="l" rtl="0">
              <a:lnSpc>
                <a:spcPct val="115000"/>
              </a:lnSpc>
              <a:spcBef>
                <a:spcPts val="0"/>
              </a:spcBef>
              <a:spcAft>
                <a:spcPts val="0"/>
              </a:spcAft>
              <a:buClr>
                <a:schemeClr val="dk1"/>
              </a:buClr>
              <a:buSzPts val="1100"/>
              <a:buChar char="○"/>
            </a:pPr>
            <a:r>
              <a:rPr lang="en-US" sz="1100" b="1" dirty="0"/>
              <a:t>Knowledge &amp; Memory:</a:t>
            </a:r>
            <a:r>
              <a:rPr lang="en-US" sz="1100" dirty="0"/>
              <a:t> Building a mind that remembers and evolves.</a:t>
            </a:r>
            <a:endParaRPr sz="1100" dirty="0"/>
          </a:p>
          <a:p>
            <a:pPr marL="914400" lvl="1" indent="-298450" algn="l" rtl="0">
              <a:lnSpc>
                <a:spcPct val="115000"/>
              </a:lnSpc>
              <a:spcBef>
                <a:spcPts val="0"/>
              </a:spcBef>
              <a:spcAft>
                <a:spcPts val="0"/>
              </a:spcAft>
              <a:buClr>
                <a:schemeClr val="dk1"/>
              </a:buClr>
              <a:buSzPts val="1100"/>
              <a:buChar char="○"/>
            </a:pPr>
            <a:r>
              <a:rPr lang="en-US" sz="1100" b="1" dirty="0"/>
              <a:t>Reasoning &amp; Planning:</a:t>
            </a:r>
            <a:r>
              <a:rPr lang="en-US" sz="1100" dirty="0"/>
              <a:t> Structuring thought and strategy.</a:t>
            </a:r>
            <a:endParaRPr sz="1100" dirty="0"/>
          </a:p>
          <a:p>
            <a:pPr marL="914400" lvl="1" indent="-298450" algn="l" rtl="0">
              <a:lnSpc>
                <a:spcPct val="115000"/>
              </a:lnSpc>
              <a:spcBef>
                <a:spcPts val="0"/>
              </a:spcBef>
              <a:spcAft>
                <a:spcPts val="0"/>
              </a:spcAft>
              <a:buClr>
                <a:schemeClr val="dk1"/>
              </a:buClr>
              <a:buSzPts val="1100"/>
              <a:buChar char="○"/>
            </a:pPr>
            <a:r>
              <a:rPr lang="en-US" sz="1100" b="1" dirty="0"/>
              <a:t>Action &amp; Tooling:</a:t>
            </a:r>
            <a:r>
              <a:rPr lang="en-US" sz="1100" dirty="0"/>
              <a:t> Interacting with the world reliably.</a:t>
            </a:r>
            <a:endParaRPr sz="1100" dirty="0"/>
          </a:p>
          <a:p>
            <a:pPr marL="457200" lvl="0" indent="-298450" algn="l" rtl="0">
              <a:lnSpc>
                <a:spcPct val="115000"/>
              </a:lnSpc>
              <a:spcBef>
                <a:spcPts val="0"/>
              </a:spcBef>
              <a:spcAft>
                <a:spcPts val="0"/>
              </a:spcAft>
              <a:buClr>
                <a:schemeClr val="dk1"/>
              </a:buClr>
              <a:buSzPts val="1100"/>
              <a:buAutoNum type="arabicPeriod"/>
            </a:pPr>
            <a:r>
              <a:rPr lang="en-US" sz="1100" b="1" dirty="0"/>
              <a:t>From Architecture to Production:</a:t>
            </a:r>
            <a:r>
              <a:rPr lang="en-US" sz="1100" dirty="0"/>
              <a:t> How to optimize, secure, and build self-evolving systems.</a:t>
            </a:r>
            <a:endParaRPr sz="1100" dirty="0"/>
          </a:p>
          <a:p>
            <a:pPr marL="0" lvl="0" indent="0" algn="l" rtl="0">
              <a:lnSpc>
                <a:spcPct val="115000"/>
              </a:lnSpc>
              <a:spcBef>
                <a:spcPts val="1200"/>
              </a:spcBef>
              <a:spcAft>
                <a:spcPts val="0"/>
              </a:spcAft>
              <a:buClr>
                <a:schemeClr val="dk1"/>
              </a:buClr>
              <a:buSzPts val="1100"/>
              <a:buFont typeface="Arial"/>
              <a:buNone/>
            </a:pPr>
            <a:r>
              <a:rPr lang="en-US" sz="1100" dirty="0"/>
              <a:t>Our core thesis is this: </a:t>
            </a:r>
            <a:r>
              <a:rPr lang="en-US" sz="1100" b="1" dirty="0"/>
              <a:t>The future of AI is not about building bigger models, but about engineering smarter cognitive architectures.</a:t>
            </a:r>
            <a:endParaRPr sz="1100" b="1" dirty="0"/>
          </a:p>
          <a:p>
            <a:pPr marL="0" lvl="0" indent="0" algn="l" rtl="0">
              <a:spcBef>
                <a:spcPts val="1200"/>
              </a:spcBef>
              <a:spcAft>
                <a:spcPts val="0"/>
              </a:spcAft>
              <a:buNone/>
            </a:pPr>
            <a:endParaRPr sz="1100" dirty="0"/>
          </a:p>
        </p:txBody>
      </p:sp>
      <p:sp>
        <p:nvSpPr>
          <p:cNvPr id="223" name="Google Shape;223;g362ab00a0f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sp>
        <p:nvSpPr>
          <p:cNvPr id="89" name="Google Shape;89;p1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3">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0" name="Google Shape;90;p13"/>
          <p:cNvGrpSpPr/>
          <p:nvPr/>
        </p:nvGrpSpPr>
        <p:grpSpPr>
          <a:xfrm>
            <a:off x="0" y="2001098"/>
            <a:ext cx="18287766" cy="2012897"/>
            <a:chOff x="0" y="-19050"/>
            <a:chExt cx="5287621" cy="340252"/>
          </a:xfrm>
        </p:grpSpPr>
        <p:sp>
          <p:nvSpPr>
            <p:cNvPr id="91" name="Google Shape;91;p13"/>
            <p:cNvSpPr/>
            <p:nvPr/>
          </p:nvSpPr>
          <p:spPr>
            <a:xfrm>
              <a:off x="0" y="0"/>
              <a:ext cx="5287621" cy="321202"/>
            </a:xfrm>
            <a:custGeom>
              <a:avLst/>
              <a:gdLst/>
              <a:ahLst/>
              <a:cxnLst/>
              <a:rect l="l" t="t" r="r" b="b"/>
              <a:pathLst>
                <a:path w="5287621" h="321202" extrusionOk="0">
                  <a:moveTo>
                    <a:pt x="0" y="0"/>
                  </a:moveTo>
                  <a:lnTo>
                    <a:pt x="5287621" y="0"/>
                  </a:lnTo>
                  <a:lnTo>
                    <a:pt x="5287621" y="321202"/>
                  </a:lnTo>
                  <a:lnTo>
                    <a:pt x="0" y="321202"/>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3"/>
            <p:cNvSpPr txBox="1"/>
            <p:nvPr/>
          </p:nvSpPr>
          <p:spPr>
            <a:xfrm>
              <a:off x="0" y="-19050"/>
              <a:ext cx="5287621" cy="340252"/>
            </a:xfrm>
            <a:prstGeom prst="rect">
              <a:avLst/>
            </a:prstGeom>
            <a:noFill/>
            <a:ln>
              <a:noFill/>
            </a:ln>
          </p:spPr>
          <p:txBody>
            <a:bodyPr spcFirstLastPara="1" wrap="square" lIns="50800" tIns="50800" rIns="50800" bIns="50800" anchor="ctr" anchorCtr="0">
              <a:noAutofit/>
            </a:bodyPr>
            <a:lstStyle/>
            <a:p>
              <a:pPr marL="0" marR="0" lvl="0" indent="0" algn="ctr" rtl="0">
                <a:lnSpc>
                  <a:spcPct val="1011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3" name="Google Shape;93;p13"/>
          <p:cNvGrpSpPr/>
          <p:nvPr/>
        </p:nvGrpSpPr>
        <p:grpSpPr>
          <a:xfrm>
            <a:off x="14417256" y="6466736"/>
            <a:ext cx="2791564" cy="2791564"/>
            <a:chOff x="0" y="0"/>
            <a:chExt cx="812800" cy="812800"/>
          </a:xfrm>
        </p:grpSpPr>
        <p:sp>
          <p:nvSpPr>
            <p:cNvPr id="94" name="Google Shape;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3"/>
            <p:cNvSpPr txBox="1"/>
            <p:nvPr/>
          </p:nvSpPr>
          <p:spPr>
            <a:xfrm>
              <a:off x="76200" y="66675"/>
              <a:ext cx="660400" cy="669925"/>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13"/>
          <p:cNvSpPr/>
          <p:nvPr/>
        </p:nvSpPr>
        <p:spPr>
          <a:xfrm>
            <a:off x="14591790" y="6630457"/>
            <a:ext cx="2442495" cy="24424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3"/>
          <p:cNvSpPr/>
          <p:nvPr/>
        </p:nvSpPr>
        <p:spPr>
          <a:xfrm>
            <a:off x="972949" y="802867"/>
            <a:ext cx="4210171" cy="863085"/>
          </a:xfrm>
          <a:custGeom>
            <a:avLst/>
            <a:gdLst/>
            <a:ahLst/>
            <a:cxnLst/>
            <a:rect l="l" t="t" r="r" b="b"/>
            <a:pathLst>
              <a:path w="4210171" h="863085" extrusionOk="0">
                <a:moveTo>
                  <a:pt x="0" y="0"/>
                </a:moveTo>
                <a:lnTo>
                  <a:pt x="4210172" y="0"/>
                </a:lnTo>
                <a:lnTo>
                  <a:pt x="4210172" y="863085"/>
                </a:lnTo>
                <a:lnTo>
                  <a:pt x="0" y="86308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3"/>
          <p:cNvSpPr txBox="1"/>
          <p:nvPr/>
        </p:nvSpPr>
        <p:spPr>
          <a:xfrm>
            <a:off x="972949" y="4411702"/>
            <a:ext cx="16114200" cy="24012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3000">
                <a:solidFill>
                  <a:srgbClr val="FFFFFF"/>
                </a:solidFill>
                <a:latin typeface="Outfit"/>
                <a:ea typeface="Outfit"/>
                <a:cs typeface="Outfit"/>
                <a:sym typeface="Outfit"/>
              </a:rPr>
              <a:t>Moving Beyond Brittle Assistants to Resilient, Reasoning Systems</a:t>
            </a:r>
            <a:endParaRPr sz="3000">
              <a:solidFill>
                <a:srgbClr val="FFFFFF"/>
              </a:solidFill>
              <a:latin typeface="Outfit"/>
              <a:ea typeface="Outfit"/>
              <a:cs typeface="Outfit"/>
              <a:sym typeface="Outfit"/>
            </a:endParaRPr>
          </a:p>
          <a:p>
            <a:pPr marL="0" lvl="0" indent="0" algn="l" rtl="0">
              <a:lnSpc>
                <a:spcPct val="140000"/>
              </a:lnSpc>
              <a:spcBef>
                <a:spcPts val="0"/>
              </a:spcBef>
              <a:spcAft>
                <a:spcPts val="0"/>
              </a:spcAft>
              <a:buSzPts val="1100"/>
              <a:buNone/>
            </a:pPr>
            <a:endParaRPr sz="3000">
              <a:solidFill>
                <a:srgbClr val="FFFFFF"/>
              </a:solidFill>
              <a:latin typeface="Outfit"/>
              <a:ea typeface="Outfit"/>
              <a:cs typeface="Outfit"/>
              <a:sym typeface="Outfit"/>
            </a:endParaRPr>
          </a:p>
          <a:p>
            <a:pPr marL="0" lvl="0" indent="0" algn="l" rtl="0">
              <a:lnSpc>
                <a:spcPct val="140000"/>
              </a:lnSpc>
              <a:spcBef>
                <a:spcPts val="0"/>
              </a:spcBef>
              <a:spcAft>
                <a:spcPts val="0"/>
              </a:spcAft>
              <a:buClr>
                <a:schemeClr val="dk1"/>
              </a:buClr>
              <a:buSzPts val="1100"/>
              <a:buFont typeface="Arial"/>
              <a:buNone/>
            </a:pPr>
            <a:endParaRPr sz="30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endParaRPr sz="3000">
              <a:solidFill>
                <a:srgbClr val="FFFFFF"/>
              </a:solidFill>
              <a:latin typeface="Outfit"/>
              <a:ea typeface="Outfit"/>
              <a:cs typeface="Outfit"/>
              <a:sym typeface="Outfit"/>
            </a:endParaRPr>
          </a:p>
        </p:txBody>
      </p:sp>
      <p:sp>
        <p:nvSpPr>
          <p:cNvPr id="99" name="Google Shape;99;p13"/>
          <p:cNvSpPr txBox="1"/>
          <p:nvPr/>
        </p:nvSpPr>
        <p:spPr>
          <a:xfrm>
            <a:off x="0" y="2589113"/>
            <a:ext cx="189096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a:solidFill>
                  <a:srgbClr val="FFFFFF"/>
                </a:solidFill>
                <a:latin typeface="Outfit"/>
                <a:ea typeface="Outfit"/>
                <a:cs typeface="Outfit"/>
                <a:sym typeface="Outfit"/>
              </a:rPr>
              <a:t>Engineering Graph RAG Agents: From Architecture to Production</a:t>
            </a:r>
            <a:endParaRPr/>
          </a:p>
        </p:txBody>
      </p:sp>
      <p:sp>
        <p:nvSpPr>
          <p:cNvPr id="100" name="Google Shape;100;p13"/>
          <p:cNvSpPr txBox="1"/>
          <p:nvPr/>
        </p:nvSpPr>
        <p:spPr>
          <a:xfrm>
            <a:off x="9668650" y="7210600"/>
            <a:ext cx="51894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a:solidFill>
                  <a:srgbClr val="FFFFFF"/>
                </a:solidFill>
                <a:latin typeface="Outfit"/>
                <a:ea typeface="Outfit"/>
                <a:cs typeface="Outfit"/>
                <a:sym typeface="Outfit"/>
              </a:rPr>
              <a:t>Anthony ALCARAZ</a:t>
            </a:r>
            <a:endParaRPr/>
          </a:p>
        </p:txBody>
      </p:sp>
      <p:sp>
        <p:nvSpPr>
          <p:cNvPr id="101" name="Google Shape;101;p13"/>
          <p:cNvSpPr txBox="1"/>
          <p:nvPr/>
        </p:nvSpPr>
        <p:spPr>
          <a:xfrm>
            <a:off x="1395703" y="856585"/>
            <a:ext cx="3364665" cy="67945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00000"/>
                </a:solidFill>
                <a:latin typeface="Outfit"/>
                <a:ea typeface="Outfit"/>
                <a:cs typeface="Outfit"/>
                <a:sym typeface="Outfit"/>
              </a:rPr>
              <a:t>Starting Now</a:t>
            </a:r>
            <a:endParaRPr/>
          </a:p>
        </p:txBody>
      </p:sp>
      <p:sp>
        <p:nvSpPr>
          <p:cNvPr id="102" name="Google Shape;102;p13"/>
          <p:cNvSpPr txBox="1"/>
          <p:nvPr/>
        </p:nvSpPr>
        <p:spPr>
          <a:xfrm>
            <a:off x="10728788" y="8005392"/>
            <a:ext cx="34788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Outfit"/>
                <a:ea typeface="Outfit"/>
                <a:cs typeface="Outfit"/>
                <a:sym typeface="Outfit"/>
              </a:rPr>
              <a:t>Senior AI/ML Strategist AWS</a:t>
            </a:r>
            <a:endParaRPr/>
          </a:p>
        </p:txBody>
      </p:sp>
      <p:cxnSp>
        <p:nvCxnSpPr>
          <p:cNvPr id="103" name="Google Shape;103;p13"/>
          <p:cNvCxnSpPr/>
          <p:nvPr/>
        </p:nvCxnSpPr>
        <p:spPr>
          <a:xfrm>
            <a:off x="10614594" y="7938718"/>
            <a:ext cx="3415861" cy="19050"/>
          </a:xfrm>
          <a:prstGeom prst="straightConnector1">
            <a:avLst/>
          </a:prstGeom>
          <a:noFill/>
          <a:ln w="38100" cap="flat" cmpd="sng">
            <a:solidFill>
              <a:srgbClr val="FFFFFF"/>
            </a:solidFill>
            <a:prstDash val="solid"/>
            <a:round/>
            <a:headEnd type="none" w="sm" len="sm"/>
            <a:tailEnd type="none" w="sm" len="sm"/>
          </a:ln>
        </p:spPr>
      </p:cxnSp>
      <p:pic>
        <p:nvPicPr>
          <p:cNvPr id="104" name="Google Shape;104;p13"/>
          <p:cNvPicPr preferRelativeResize="0"/>
          <p:nvPr/>
        </p:nvPicPr>
        <p:blipFill>
          <a:blip r:embed="rId6">
            <a:alphaModFix/>
          </a:blip>
          <a:stretch>
            <a:fillRect/>
          </a:stretch>
        </p:blipFill>
        <p:spPr>
          <a:xfrm>
            <a:off x="14287325" y="6206875"/>
            <a:ext cx="3051426" cy="3051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2"/>
          <p:cNvSpPr txBox="1"/>
          <p:nvPr/>
        </p:nvSpPr>
        <p:spPr>
          <a:xfrm>
            <a:off x="1028700" y="4479925"/>
            <a:ext cx="15863700" cy="25857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a:solidFill>
                  <a:srgbClr val="FFFFFF"/>
                </a:solidFill>
                <a:latin typeface="Outfit"/>
                <a:ea typeface="Outfit"/>
                <a:cs typeface="Outfit"/>
                <a:sym typeface="Outfit"/>
              </a:rPr>
              <a:t>Part 2: The Foundational Shift &amp; The Dual-Graph Architecture</a:t>
            </a:r>
            <a:endParaRPr sz="6999">
              <a:solidFill>
                <a:srgbClr val="FFFFFF"/>
              </a:solidFill>
              <a:latin typeface="Outfit"/>
              <a:ea typeface="Outfit"/>
              <a:cs typeface="Outfit"/>
              <a:sym typeface="Outfit"/>
            </a:endParaRPr>
          </a:p>
        </p:txBody>
      </p:sp>
      <p:cxnSp>
        <p:nvCxnSpPr>
          <p:cNvPr id="242" name="Google Shape;242;p22"/>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243" name="Google Shape;243;p2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cxnSp>
        <p:nvCxnSpPr>
          <p:cNvPr id="249" name="Google Shape;249;p23"/>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50" name="Google Shape;250;p23"/>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51" name="Google Shape;251;p23"/>
          <p:cNvGrpSpPr/>
          <p:nvPr/>
        </p:nvGrpSpPr>
        <p:grpSpPr>
          <a:xfrm>
            <a:off x="16363515" y="505438"/>
            <a:ext cx="864045" cy="491490"/>
            <a:chOff x="63500" y="63500"/>
            <a:chExt cx="1728089" cy="982980"/>
          </a:xfrm>
        </p:grpSpPr>
        <p:sp>
          <p:nvSpPr>
            <p:cNvPr id="252" name="Google Shape;252;p2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2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2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5" name="Google Shape;255;p23"/>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Why Graphs are More Reliable than Vector Search</a:t>
            </a:r>
            <a:endParaRPr/>
          </a:p>
        </p:txBody>
      </p:sp>
      <p:sp>
        <p:nvSpPr>
          <p:cNvPr id="256" name="Google Shape;256;p23"/>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57" name="Google Shape;257;p23"/>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58" name="Google Shape;258;p23"/>
          <p:cNvSpPr txBox="1"/>
          <p:nvPr/>
        </p:nvSpPr>
        <p:spPr>
          <a:xfrm>
            <a:off x="1028700" y="441950"/>
            <a:ext cx="87207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Font typeface="Arial"/>
              <a:buNone/>
            </a:pPr>
            <a:r>
              <a:rPr lang="en-US" sz="2400">
                <a:latin typeface="Outfit"/>
                <a:ea typeface="Outfit"/>
                <a:cs typeface="Outfit"/>
                <a:sym typeface="Outfit"/>
              </a:rPr>
              <a:t>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59" name="Google Shape;259;p23"/>
          <p:cNvPicPr preferRelativeResize="0"/>
          <p:nvPr/>
        </p:nvPicPr>
        <p:blipFill rotWithShape="1">
          <a:blip r:embed="rId3">
            <a:alphaModFix/>
          </a:blip>
          <a:srcRect t="18857"/>
          <a:stretch/>
        </p:blipFill>
        <p:spPr>
          <a:xfrm>
            <a:off x="3428125" y="2437277"/>
            <a:ext cx="10594975" cy="5731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cxnSp>
        <p:nvCxnSpPr>
          <p:cNvPr id="265" name="Google Shape;265;p2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66" name="Google Shape;266;p2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67" name="Google Shape;267;p24"/>
          <p:cNvGrpSpPr/>
          <p:nvPr/>
        </p:nvGrpSpPr>
        <p:grpSpPr>
          <a:xfrm>
            <a:off x="16363515" y="505438"/>
            <a:ext cx="864045" cy="491490"/>
            <a:chOff x="63500" y="63500"/>
            <a:chExt cx="1728089" cy="982980"/>
          </a:xfrm>
        </p:grpSpPr>
        <p:sp>
          <p:nvSpPr>
            <p:cNvPr id="268" name="Google Shape;268;p2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2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2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1" name="Google Shape;271;p24"/>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Agentic as a Spectrum &amp; The Dual-Graph Architecture</a:t>
            </a:r>
            <a:endParaRPr/>
          </a:p>
        </p:txBody>
      </p:sp>
      <p:sp>
        <p:nvSpPr>
          <p:cNvPr id="272" name="Google Shape;272;p2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73" name="Google Shape;273;p24"/>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74" name="Google Shape;274;p24"/>
          <p:cNvSpPr txBox="1"/>
          <p:nvPr/>
        </p:nvSpPr>
        <p:spPr>
          <a:xfrm>
            <a:off x="1028700" y="441950"/>
            <a:ext cx="8720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2: 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75" name="Google Shape;275;p24"/>
          <p:cNvPicPr preferRelativeResize="0"/>
          <p:nvPr/>
        </p:nvPicPr>
        <p:blipFill>
          <a:blip r:embed="rId3">
            <a:alphaModFix/>
          </a:blip>
          <a:stretch>
            <a:fillRect/>
          </a:stretch>
        </p:blipFill>
        <p:spPr>
          <a:xfrm>
            <a:off x="5156775" y="2092275"/>
            <a:ext cx="7071775" cy="707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cxnSp>
        <p:nvCxnSpPr>
          <p:cNvPr id="281" name="Google Shape;281;p2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82" name="Google Shape;282;p2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83" name="Google Shape;283;p25"/>
          <p:cNvGrpSpPr/>
          <p:nvPr/>
        </p:nvGrpSpPr>
        <p:grpSpPr>
          <a:xfrm>
            <a:off x="16363515" y="505438"/>
            <a:ext cx="864045" cy="491490"/>
            <a:chOff x="63500" y="63500"/>
            <a:chExt cx="1728089" cy="982980"/>
          </a:xfrm>
        </p:grpSpPr>
        <p:sp>
          <p:nvSpPr>
            <p:cNvPr id="284" name="Google Shape;284;p2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p25"/>
          <p:cNvSpPr txBox="1"/>
          <p:nvPr/>
        </p:nvSpPr>
        <p:spPr>
          <a:xfrm>
            <a:off x="554050" y="1209450"/>
            <a:ext cx="170709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Horizontal Graph: Engineering the Process of Thought</a:t>
            </a:r>
            <a:endParaRPr/>
          </a:p>
        </p:txBody>
      </p:sp>
      <p:sp>
        <p:nvSpPr>
          <p:cNvPr id="288" name="Google Shape;288;p2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89" name="Google Shape;289;p25"/>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90" name="Google Shape;290;p25"/>
          <p:cNvSpPr txBox="1"/>
          <p:nvPr/>
        </p:nvSpPr>
        <p:spPr>
          <a:xfrm>
            <a:off x="1028700" y="441950"/>
            <a:ext cx="8720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2: 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91" name="Google Shape;291;p25"/>
          <p:cNvPicPr preferRelativeResize="0"/>
          <p:nvPr/>
        </p:nvPicPr>
        <p:blipFill>
          <a:blip r:embed="rId3">
            <a:alphaModFix/>
          </a:blip>
          <a:stretch>
            <a:fillRect/>
          </a:stretch>
        </p:blipFill>
        <p:spPr>
          <a:xfrm>
            <a:off x="3456600" y="2159700"/>
            <a:ext cx="10211324" cy="6807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cxnSp>
        <p:nvCxnSpPr>
          <p:cNvPr id="297" name="Google Shape;297;p26"/>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98" name="Google Shape;298;p26"/>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99" name="Google Shape;299;p26"/>
          <p:cNvGrpSpPr/>
          <p:nvPr/>
        </p:nvGrpSpPr>
        <p:grpSpPr>
          <a:xfrm>
            <a:off x="16363515" y="505438"/>
            <a:ext cx="864045" cy="491490"/>
            <a:chOff x="63500" y="63500"/>
            <a:chExt cx="1728089" cy="982980"/>
          </a:xfrm>
        </p:grpSpPr>
        <p:sp>
          <p:nvSpPr>
            <p:cNvPr id="300" name="Google Shape;300;p2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2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2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3" name="Google Shape;303;p26"/>
          <p:cNvSpPr txBox="1"/>
          <p:nvPr/>
        </p:nvSpPr>
        <p:spPr>
          <a:xfrm>
            <a:off x="554050" y="1209450"/>
            <a:ext cx="170709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Vertical Graph: Engineering the Agent's World Model</a:t>
            </a:r>
            <a:endParaRPr/>
          </a:p>
        </p:txBody>
      </p:sp>
      <p:sp>
        <p:nvSpPr>
          <p:cNvPr id="304" name="Google Shape;304;p26"/>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05" name="Google Shape;305;p26"/>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06" name="Google Shape;306;p26"/>
          <p:cNvSpPr txBox="1"/>
          <p:nvPr/>
        </p:nvSpPr>
        <p:spPr>
          <a:xfrm>
            <a:off x="1028700" y="441950"/>
            <a:ext cx="8720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2: 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07" name="Google Shape;307;p26"/>
          <p:cNvPicPr preferRelativeResize="0"/>
          <p:nvPr/>
        </p:nvPicPr>
        <p:blipFill>
          <a:blip r:embed="rId3">
            <a:alphaModFix/>
          </a:blip>
          <a:stretch>
            <a:fillRect/>
          </a:stretch>
        </p:blipFill>
        <p:spPr>
          <a:xfrm>
            <a:off x="6331175" y="2162225"/>
            <a:ext cx="4621225" cy="6931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cxnSp>
        <p:nvCxnSpPr>
          <p:cNvPr id="313" name="Google Shape;313;p2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14" name="Google Shape;314;p2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15" name="Google Shape;315;p27"/>
          <p:cNvGrpSpPr/>
          <p:nvPr/>
        </p:nvGrpSpPr>
        <p:grpSpPr>
          <a:xfrm>
            <a:off x="16363515" y="505438"/>
            <a:ext cx="864045" cy="491490"/>
            <a:chOff x="63500" y="63500"/>
            <a:chExt cx="1728089" cy="982980"/>
          </a:xfrm>
        </p:grpSpPr>
        <p:sp>
          <p:nvSpPr>
            <p:cNvPr id="316" name="Google Shape;316;p2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2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9" name="Google Shape;319;p27"/>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Why the Vertical Axis MUST Be a Graph</a:t>
            </a:r>
            <a:endParaRPr/>
          </a:p>
        </p:txBody>
      </p:sp>
      <p:sp>
        <p:nvSpPr>
          <p:cNvPr id="320" name="Google Shape;320;p2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21" name="Google Shape;321;p27"/>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22" name="Google Shape;322;p27"/>
          <p:cNvSpPr txBox="1"/>
          <p:nvPr/>
        </p:nvSpPr>
        <p:spPr>
          <a:xfrm>
            <a:off x="1028700" y="441950"/>
            <a:ext cx="8720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2: 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23" name="Google Shape;323;p27"/>
          <p:cNvPicPr preferRelativeResize="0"/>
          <p:nvPr/>
        </p:nvPicPr>
        <p:blipFill>
          <a:blip r:embed="rId3">
            <a:alphaModFix/>
          </a:blip>
          <a:stretch>
            <a:fillRect/>
          </a:stretch>
        </p:blipFill>
        <p:spPr>
          <a:xfrm>
            <a:off x="3883698" y="2138125"/>
            <a:ext cx="10269650" cy="6846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cxnSp>
        <p:nvCxnSpPr>
          <p:cNvPr id="329" name="Google Shape;329;p2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30" name="Google Shape;330;p2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31" name="Google Shape;331;p28"/>
          <p:cNvGrpSpPr/>
          <p:nvPr/>
        </p:nvGrpSpPr>
        <p:grpSpPr>
          <a:xfrm>
            <a:off x="16363515" y="505438"/>
            <a:ext cx="864045" cy="491490"/>
            <a:chOff x="63500" y="63500"/>
            <a:chExt cx="1728089" cy="982980"/>
          </a:xfrm>
        </p:grpSpPr>
        <p:sp>
          <p:nvSpPr>
            <p:cNvPr id="332" name="Google Shape;332;p2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2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2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5" name="Google Shape;335;p28"/>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Role of Structured Output in the Vertical Graph</a:t>
            </a:r>
            <a:endParaRPr/>
          </a:p>
        </p:txBody>
      </p:sp>
      <p:sp>
        <p:nvSpPr>
          <p:cNvPr id="336" name="Google Shape;336;p2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37" name="Google Shape;337;p28"/>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38" name="Google Shape;338;p28"/>
          <p:cNvSpPr txBox="1"/>
          <p:nvPr/>
        </p:nvSpPr>
        <p:spPr>
          <a:xfrm>
            <a:off x="1028700" y="441950"/>
            <a:ext cx="87207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2: The Foundational Shift &amp; The Dual-Graph Architecture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39" name="Google Shape;339;p28"/>
          <p:cNvPicPr preferRelativeResize="0"/>
          <p:nvPr/>
        </p:nvPicPr>
        <p:blipFill>
          <a:blip r:embed="rId3">
            <a:alphaModFix/>
          </a:blip>
          <a:stretch>
            <a:fillRect/>
          </a:stretch>
        </p:blipFill>
        <p:spPr>
          <a:xfrm>
            <a:off x="3301500" y="2083750"/>
            <a:ext cx="10584621" cy="70564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29"/>
          <p:cNvSpPr txBox="1"/>
          <p:nvPr/>
        </p:nvSpPr>
        <p:spPr>
          <a:xfrm>
            <a:off x="1028700" y="4479925"/>
            <a:ext cx="15863700" cy="10773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a:solidFill>
                  <a:srgbClr val="FFFFFF"/>
                </a:solidFill>
                <a:latin typeface="Outfit"/>
                <a:ea typeface="Outfit"/>
                <a:cs typeface="Outfit"/>
                <a:sym typeface="Outfit"/>
              </a:rPr>
              <a:t>Part 3: The Cognitive Core</a:t>
            </a:r>
            <a:endParaRPr sz="6999">
              <a:solidFill>
                <a:srgbClr val="FFFFFF"/>
              </a:solidFill>
              <a:latin typeface="Outfit"/>
              <a:ea typeface="Outfit"/>
              <a:cs typeface="Outfit"/>
              <a:sym typeface="Outfit"/>
            </a:endParaRPr>
          </a:p>
        </p:txBody>
      </p:sp>
      <p:cxnSp>
        <p:nvCxnSpPr>
          <p:cNvPr id="346" name="Google Shape;346;p29"/>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347" name="Google Shape;347;p29"/>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cxnSp>
        <p:nvCxnSpPr>
          <p:cNvPr id="353" name="Google Shape;353;p3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54" name="Google Shape;354;p3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55" name="Google Shape;355;p30"/>
          <p:cNvGrpSpPr/>
          <p:nvPr/>
        </p:nvGrpSpPr>
        <p:grpSpPr>
          <a:xfrm>
            <a:off x="16363515" y="505438"/>
            <a:ext cx="864045" cy="491490"/>
            <a:chOff x="63500" y="63500"/>
            <a:chExt cx="1728089" cy="982980"/>
          </a:xfrm>
        </p:grpSpPr>
        <p:sp>
          <p:nvSpPr>
            <p:cNvPr id="356" name="Google Shape;356;p3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3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3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9" name="Google Shape;359;p30"/>
          <p:cNvSpPr txBox="1"/>
          <p:nvPr/>
        </p:nvSpPr>
        <p:spPr>
          <a:xfrm>
            <a:off x="-51000" y="1245025"/>
            <a:ext cx="18339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1 - Knowledge Representation: The Semantic Foundation</a:t>
            </a:r>
            <a:endParaRPr/>
          </a:p>
        </p:txBody>
      </p:sp>
      <p:sp>
        <p:nvSpPr>
          <p:cNvPr id="360" name="Google Shape;360;p3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61" name="Google Shape;361;p30"/>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62" name="Google Shape;362;p30"/>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63" name="Google Shape;363;p30"/>
          <p:cNvPicPr preferRelativeResize="0"/>
          <p:nvPr/>
        </p:nvPicPr>
        <p:blipFill>
          <a:blip r:embed="rId3">
            <a:alphaModFix/>
          </a:blip>
          <a:srcRect b="6077"/>
          <a:stretch>
            <a:fillRect/>
          </a:stretch>
        </p:blipFill>
        <p:spPr>
          <a:xfrm>
            <a:off x="5811153" y="2362550"/>
            <a:ext cx="7078275" cy="66480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cxnSp>
        <p:nvCxnSpPr>
          <p:cNvPr id="369" name="Google Shape;369;p31"/>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70" name="Google Shape;370;p31"/>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71" name="Google Shape;371;p31"/>
          <p:cNvGrpSpPr/>
          <p:nvPr/>
        </p:nvGrpSpPr>
        <p:grpSpPr>
          <a:xfrm>
            <a:off x="16363515" y="505438"/>
            <a:ext cx="864045" cy="491490"/>
            <a:chOff x="63500" y="63500"/>
            <a:chExt cx="1728089" cy="982980"/>
          </a:xfrm>
        </p:grpSpPr>
        <p:sp>
          <p:nvSpPr>
            <p:cNvPr id="372" name="Google Shape;372;p3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3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3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5" name="Google Shape;375;p31"/>
          <p:cNvSpPr txBox="1"/>
          <p:nvPr/>
        </p:nvSpPr>
        <p:spPr>
          <a:xfrm>
            <a:off x="-51000" y="1245025"/>
            <a:ext cx="183390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1 - Knowledge Representation: The Semantic Foundation</a:t>
            </a:r>
            <a:endParaRPr/>
          </a:p>
        </p:txBody>
      </p:sp>
      <p:sp>
        <p:nvSpPr>
          <p:cNvPr id="376" name="Google Shape;376;p31"/>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77" name="Google Shape;377;p31"/>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78" name="Google Shape;378;p31"/>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79" name="Google Shape;379;p31"/>
          <p:cNvPicPr preferRelativeResize="0"/>
          <p:nvPr/>
        </p:nvPicPr>
        <p:blipFill>
          <a:blip r:embed="rId3">
            <a:alphaModFix/>
          </a:blip>
          <a:stretch>
            <a:fillRect/>
          </a:stretch>
        </p:blipFill>
        <p:spPr>
          <a:xfrm>
            <a:off x="3432950" y="2097400"/>
            <a:ext cx="10476399" cy="6984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5" r="-20137" b="-145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4"/>
          <p:cNvSpPr txBox="1"/>
          <p:nvPr/>
        </p:nvSpPr>
        <p:spPr>
          <a:xfrm>
            <a:off x="1028700" y="4479925"/>
            <a:ext cx="17259300" cy="32322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5000">
                <a:solidFill>
                  <a:schemeClr val="lt1"/>
                </a:solidFill>
                <a:latin typeface="Outfit"/>
                <a:ea typeface="Outfit"/>
                <a:cs typeface="Outfit"/>
                <a:sym typeface="Outfit"/>
              </a:rPr>
              <a:t>Engineering Graph RAG Agents: From Architecture to Production</a:t>
            </a:r>
            <a:endParaRPr>
              <a:solidFill>
                <a:schemeClr val="dk1"/>
              </a:solidFill>
            </a:endParaRPr>
          </a:p>
          <a:p>
            <a:pPr marL="0" marR="0" lvl="0" indent="0" algn="ctr" rtl="0">
              <a:lnSpc>
                <a:spcPct val="140005"/>
              </a:lnSpc>
              <a:spcBef>
                <a:spcPts val="0"/>
              </a:spcBef>
              <a:spcAft>
                <a:spcPts val="0"/>
              </a:spcAft>
              <a:buNone/>
            </a:pPr>
            <a:endParaRPr sz="6999">
              <a:solidFill>
                <a:srgbClr val="FFFFFF"/>
              </a:solidFill>
              <a:latin typeface="Outfit"/>
              <a:ea typeface="Outfit"/>
              <a:cs typeface="Outfit"/>
              <a:sym typeface="Outfit"/>
            </a:endParaRPr>
          </a:p>
        </p:txBody>
      </p:sp>
      <p:sp>
        <p:nvSpPr>
          <p:cNvPr id="111" name="Google Shape;111;p14"/>
          <p:cNvSpPr txBox="1"/>
          <p:nvPr/>
        </p:nvSpPr>
        <p:spPr>
          <a:xfrm>
            <a:off x="734525" y="6522550"/>
            <a:ext cx="93192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a:solidFill>
                  <a:srgbClr val="FFFFFF"/>
                </a:solidFill>
                <a:latin typeface="Outfit"/>
                <a:ea typeface="Outfit"/>
                <a:cs typeface="Outfit"/>
                <a:sym typeface="Outfit"/>
              </a:rPr>
              <a:t>Context engineering in motion</a:t>
            </a:r>
            <a:endParaRPr/>
          </a:p>
        </p:txBody>
      </p:sp>
      <p:cxnSp>
        <p:nvCxnSpPr>
          <p:cNvPr id="112" name="Google Shape;112;p14"/>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113" name="Google Shape;113;p14"/>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cxnSp>
        <p:nvCxnSpPr>
          <p:cNvPr id="385" name="Google Shape;385;p32"/>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386" name="Google Shape;386;p32"/>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387" name="Google Shape;387;p32"/>
          <p:cNvGrpSpPr/>
          <p:nvPr/>
        </p:nvGrpSpPr>
        <p:grpSpPr>
          <a:xfrm>
            <a:off x="16363515" y="505438"/>
            <a:ext cx="864045" cy="491490"/>
            <a:chOff x="63500" y="63500"/>
            <a:chExt cx="1728089" cy="982980"/>
          </a:xfrm>
        </p:grpSpPr>
        <p:sp>
          <p:nvSpPr>
            <p:cNvPr id="388" name="Google Shape;388;p3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3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3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1" name="Google Shape;391;p32"/>
          <p:cNvSpPr txBox="1"/>
          <p:nvPr/>
        </p:nvSpPr>
        <p:spPr>
          <a:xfrm>
            <a:off x="565875" y="1245000"/>
            <a:ext cx="169185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1 &amp; 2 - Knowledge Representation &amp; Graph Memory</a:t>
            </a:r>
            <a:endParaRPr/>
          </a:p>
        </p:txBody>
      </p:sp>
      <p:sp>
        <p:nvSpPr>
          <p:cNvPr id="392" name="Google Shape;392;p32"/>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393" name="Google Shape;393;p32"/>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394" name="Google Shape;394;p32"/>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395" name="Google Shape;395;p32"/>
          <p:cNvPicPr preferRelativeResize="0"/>
          <p:nvPr/>
        </p:nvPicPr>
        <p:blipFill>
          <a:blip r:embed="rId3">
            <a:alphaModFix/>
          </a:blip>
          <a:stretch>
            <a:fillRect/>
          </a:stretch>
        </p:blipFill>
        <p:spPr>
          <a:xfrm>
            <a:off x="3733650" y="2212975"/>
            <a:ext cx="10298849" cy="686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cxnSp>
        <p:nvCxnSpPr>
          <p:cNvPr id="401" name="Google Shape;401;p33"/>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02" name="Google Shape;402;p33"/>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03" name="Google Shape;403;p33"/>
          <p:cNvGrpSpPr/>
          <p:nvPr/>
        </p:nvGrpSpPr>
        <p:grpSpPr>
          <a:xfrm>
            <a:off x="16363515" y="505438"/>
            <a:ext cx="864045" cy="491490"/>
            <a:chOff x="63500" y="63500"/>
            <a:chExt cx="1728089" cy="982980"/>
          </a:xfrm>
        </p:grpSpPr>
        <p:sp>
          <p:nvSpPr>
            <p:cNvPr id="404" name="Google Shape;404;p3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3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07" name="Google Shape;407;p33"/>
          <p:cNvSpPr txBox="1"/>
          <p:nvPr/>
        </p:nvSpPr>
        <p:spPr>
          <a:xfrm>
            <a:off x="565875" y="1245000"/>
            <a:ext cx="169185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3 &amp; 4 - Reasoning &amp; Graph-Based Planning</a:t>
            </a:r>
            <a:endParaRPr/>
          </a:p>
        </p:txBody>
      </p:sp>
      <p:sp>
        <p:nvSpPr>
          <p:cNvPr id="408" name="Google Shape;408;p33"/>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09" name="Google Shape;409;p33"/>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10" name="Google Shape;410;p33"/>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11" name="Google Shape;411;p33"/>
          <p:cNvPicPr preferRelativeResize="0"/>
          <p:nvPr/>
        </p:nvPicPr>
        <p:blipFill rotWithShape="1">
          <a:blip r:embed="rId3">
            <a:alphaModFix/>
          </a:blip>
          <a:srcRect t="29168"/>
          <a:stretch/>
        </p:blipFill>
        <p:spPr>
          <a:xfrm>
            <a:off x="4961600" y="3083554"/>
            <a:ext cx="6598175" cy="467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cxnSp>
        <p:nvCxnSpPr>
          <p:cNvPr id="417" name="Google Shape;417;p34"/>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18" name="Google Shape;418;p34"/>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19" name="Google Shape;419;p34"/>
          <p:cNvGrpSpPr/>
          <p:nvPr/>
        </p:nvGrpSpPr>
        <p:grpSpPr>
          <a:xfrm>
            <a:off x="16363515" y="505438"/>
            <a:ext cx="864045" cy="491490"/>
            <a:chOff x="63500" y="63500"/>
            <a:chExt cx="1728089" cy="982980"/>
          </a:xfrm>
        </p:grpSpPr>
        <p:sp>
          <p:nvSpPr>
            <p:cNvPr id="420" name="Google Shape;420;p3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3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3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3" name="Google Shape;423;p34"/>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5 &amp; 6 - Tool Orchestration &amp; Security: The Living Toolkit</a:t>
            </a:r>
            <a:endParaRPr/>
          </a:p>
        </p:txBody>
      </p:sp>
      <p:sp>
        <p:nvSpPr>
          <p:cNvPr id="424" name="Google Shape;424;p34"/>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25" name="Google Shape;425;p34"/>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26" name="Google Shape;426;p34"/>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27" name="Google Shape;427;p34"/>
          <p:cNvPicPr preferRelativeResize="0"/>
          <p:nvPr/>
        </p:nvPicPr>
        <p:blipFill>
          <a:blip r:embed="rId3">
            <a:alphaModFix/>
          </a:blip>
          <a:stretch>
            <a:fillRect/>
          </a:stretch>
        </p:blipFill>
        <p:spPr>
          <a:xfrm>
            <a:off x="3300975" y="2293125"/>
            <a:ext cx="10058400" cy="67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cxnSp>
        <p:nvCxnSpPr>
          <p:cNvPr id="433" name="Google Shape;433;p35"/>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34" name="Google Shape;434;p35"/>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35" name="Google Shape;435;p35"/>
          <p:cNvGrpSpPr/>
          <p:nvPr/>
        </p:nvGrpSpPr>
        <p:grpSpPr>
          <a:xfrm>
            <a:off x="16363515" y="505438"/>
            <a:ext cx="864045" cy="491490"/>
            <a:chOff x="63500" y="63500"/>
            <a:chExt cx="1728089" cy="982980"/>
          </a:xfrm>
        </p:grpSpPr>
        <p:sp>
          <p:nvSpPr>
            <p:cNvPr id="436" name="Google Shape;436;p3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3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9" name="Google Shape;439;p35"/>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5 &amp; 6 - Tool Orchestration &amp; Security: The Living Toolkit</a:t>
            </a:r>
            <a:endParaRPr/>
          </a:p>
        </p:txBody>
      </p:sp>
      <p:sp>
        <p:nvSpPr>
          <p:cNvPr id="440" name="Google Shape;440;p35"/>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41" name="Google Shape;441;p35"/>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42" name="Google Shape;442;p35"/>
          <p:cNvSpPr txBox="1"/>
          <p:nvPr/>
        </p:nvSpPr>
        <p:spPr>
          <a:xfrm>
            <a:off x="1028700" y="441950"/>
            <a:ext cx="8720700" cy="1920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3: The Cognitive Core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43" name="Google Shape;443;p35"/>
          <p:cNvPicPr preferRelativeResize="0"/>
          <p:nvPr/>
        </p:nvPicPr>
        <p:blipFill>
          <a:blip r:embed="rId3">
            <a:alphaModFix/>
          </a:blip>
          <a:stretch>
            <a:fillRect/>
          </a:stretch>
        </p:blipFill>
        <p:spPr>
          <a:xfrm>
            <a:off x="3300975" y="2293125"/>
            <a:ext cx="10058400" cy="67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36"/>
          <p:cNvSpPr txBox="1"/>
          <p:nvPr/>
        </p:nvSpPr>
        <p:spPr>
          <a:xfrm>
            <a:off x="1028700" y="4479925"/>
            <a:ext cx="15863700" cy="10773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999">
                <a:solidFill>
                  <a:srgbClr val="FFFFFF"/>
                </a:solidFill>
                <a:latin typeface="Outfit"/>
                <a:ea typeface="Outfit"/>
                <a:cs typeface="Outfit"/>
                <a:sym typeface="Outfit"/>
              </a:rPr>
              <a:t>Part 4: From Architecture to Production </a:t>
            </a:r>
            <a:endParaRPr sz="6999">
              <a:solidFill>
                <a:srgbClr val="FFFFFF"/>
              </a:solidFill>
              <a:latin typeface="Outfit"/>
              <a:ea typeface="Outfit"/>
              <a:cs typeface="Outfit"/>
              <a:sym typeface="Outfit"/>
            </a:endParaRPr>
          </a:p>
        </p:txBody>
      </p:sp>
      <p:cxnSp>
        <p:nvCxnSpPr>
          <p:cNvPr id="450" name="Google Shape;450;p36"/>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451" name="Google Shape;451;p36"/>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cxnSp>
        <p:nvCxnSpPr>
          <p:cNvPr id="457" name="Google Shape;457;p3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58" name="Google Shape;458;p3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59" name="Google Shape;459;p37"/>
          <p:cNvGrpSpPr/>
          <p:nvPr/>
        </p:nvGrpSpPr>
        <p:grpSpPr>
          <a:xfrm>
            <a:off x="16363515" y="505438"/>
            <a:ext cx="864045" cy="491490"/>
            <a:chOff x="63500" y="63500"/>
            <a:chExt cx="1728089" cy="982980"/>
          </a:xfrm>
        </p:grpSpPr>
        <p:sp>
          <p:nvSpPr>
            <p:cNvPr id="460" name="Google Shape;460;p3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3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3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3" name="Google Shape;463;p37"/>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7 - Optimization and The Agile Retriever</a:t>
            </a:r>
            <a:endParaRPr/>
          </a:p>
        </p:txBody>
      </p:sp>
      <p:sp>
        <p:nvSpPr>
          <p:cNvPr id="464" name="Google Shape;464;p3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65" name="Google Shape;465;p37"/>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66" name="Google Shape;466;p37"/>
          <p:cNvSpPr txBox="1"/>
          <p:nvPr/>
        </p:nvSpPr>
        <p:spPr>
          <a:xfrm>
            <a:off x="1028700" y="441950"/>
            <a:ext cx="87207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4: From Architecture to Production </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67" name="Google Shape;467;p37"/>
          <p:cNvPicPr preferRelativeResize="0"/>
          <p:nvPr/>
        </p:nvPicPr>
        <p:blipFill>
          <a:blip r:embed="rId3">
            <a:alphaModFix/>
          </a:blip>
          <a:stretch>
            <a:fillRect/>
          </a:stretch>
        </p:blipFill>
        <p:spPr>
          <a:xfrm>
            <a:off x="2966175" y="2094550"/>
            <a:ext cx="10654126" cy="7102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cxnSp>
        <p:nvCxnSpPr>
          <p:cNvPr id="473" name="Google Shape;473;p3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74" name="Google Shape;474;p3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75" name="Google Shape;475;p38"/>
          <p:cNvGrpSpPr/>
          <p:nvPr/>
        </p:nvGrpSpPr>
        <p:grpSpPr>
          <a:xfrm>
            <a:off x="16363515" y="505438"/>
            <a:ext cx="864045" cy="491490"/>
            <a:chOff x="63500" y="63500"/>
            <a:chExt cx="1728089" cy="982980"/>
          </a:xfrm>
        </p:grpSpPr>
        <p:sp>
          <p:nvSpPr>
            <p:cNvPr id="476" name="Google Shape;476;p3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3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3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9" name="Google Shape;479;p38"/>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Reasoning Engine - A Federation of Specialists</a:t>
            </a:r>
            <a:endParaRPr/>
          </a:p>
        </p:txBody>
      </p:sp>
      <p:sp>
        <p:nvSpPr>
          <p:cNvPr id="480" name="Google Shape;480;p3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81" name="Google Shape;481;p38"/>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82" name="Google Shape;482;p38"/>
          <p:cNvSpPr txBox="1"/>
          <p:nvPr/>
        </p:nvSpPr>
        <p:spPr>
          <a:xfrm>
            <a:off x="1028700" y="441950"/>
            <a:ext cx="87207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4: From Architecture to Production </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83" name="Google Shape;483;p38"/>
          <p:cNvPicPr preferRelativeResize="0"/>
          <p:nvPr/>
        </p:nvPicPr>
        <p:blipFill>
          <a:blip r:embed="rId3">
            <a:alphaModFix/>
          </a:blip>
          <a:stretch>
            <a:fillRect/>
          </a:stretch>
        </p:blipFill>
        <p:spPr>
          <a:xfrm>
            <a:off x="4698375" y="2094550"/>
            <a:ext cx="7102751" cy="7102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89" name="Google Shape;489;p3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490" name="Google Shape;490;p3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491" name="Google Shape;491;p39"/>
          <p:cNvGrpSpPr/>
          <p:nvPr/>
        </p:nvGrpSpPr>
        <p:grpSpPr>
          <a:xfrm>
            <a:off x="16363515" y="505438"/>
            <a:ext cx="864045" cy="491490"/>
            <a:chOff x="63500" y="63500"/>
            <a:chExt cx="1728089" cy="982980"/>
          </a:xfrm>
        </p:grpSpPr>
        <p:sp>
          <p:nvSpPr>
            <p:cNvPr id="492" name="Google Shape;492;p3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3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3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95" name="Google Shape;495;p39"/>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Pillar 8 - Safe, Continuous Evolution</a:t>
            </a:r>
            <a:endParaRPr/>
          </a:p>
        </p:txBody>
      </p:sp>
      <p:sp>
        <p:nvSpPr>
          <p:cNvPr id="496" name="Google Shape;496;p3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497" name="Google Shape;497;p39"/>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498" name="Google Shape;498;p39"/>
          <p:cNvSpPr txBox="1"/>
          <p:nvPr/>
        </p:nvSpPr>
        <p:spPr>
          <a:xfrm>
            <a:off x="1028700" y="441950"/>
            <a:ext cx="87207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4: From Architecture to Production </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499" name="Google Shape;499;p39"/>
          <p:cNvPicPr preferRelativeResize="0"/>
          <p:nvPr/>
        </p:nvPicPr>
        <p:blipFill>
          <a:blip r:embed="rId3">
            <a:alphaModFix/>
          </a:blip>
          <a:stretch>
            <a:fillRect/>
          </a:stretch>
        </p:blipFill>
        <p:spPr>
          <a:xfrm>
            <a:off x="3764125" y="2293125"/>
            <a:ext cx="10058400" cy="6705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cxnSp>
        <p:nvCxnSpPr>
          <p:cNvPr id="505" name="Google Shape;505;p4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506" name="Google Shape;506;p4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507" name="Google Shape;507;p40"/>
          <p:cNvGrpSpPr/>
          <p:nvPr/>
        </p:nvGrpSpPr>
        <p:grpSpPr>
          <a:xfrm>
            <a:off x="16363515" y="505438"/>
            <a:ext cx="864045" cy="491490"/>
            <a:chOff x="63500" y="63500"/>
            <a:chExt cx="1728089" cy="982980"/>
          </a:xfrm>
        </p:grpSpPr>
        <p:sp>
          <p:nvSpPr>
            <p:cNvPr id="508" name="Google Shape;508;p4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4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4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1" name="Google Shape;511;p40"/>
          <p:cNvSpPr txBox="1"/>
          <p:nvPr/>
        </p:nvSpPr>
        <p:spPr>
          <a:xfrm>
            <a:off x="110925" y="1245000"/>
            <a:ext cx="177222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Future is Engineered, Not Emergent</a:t>
            </a:r>
            <a:endParaRPr/>
          </a:p>
        </p:txBody>
      </p:sp>
      <p:sp>
        <p:nvSpPr>
          <p:cNvPr id="512" name="Google Shape;512;p4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513" name="Google Shape;513;p40"/>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514" name="Google Shape;514;p40"/>
          <p:cNvSpPr txBox="1"/>
          <p:nvPr/>
        </p:nvSpPr>
        <p:spPr>
          <a:xfrm>
            <a:off x="1028700" y="441950"/>
            <a:ext cx="87207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Part 4: From Architecture to Production </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515" name="Google Shape;515;p40"/>
          <p:cNvPicPr preferRelativeResize="0"/>
          <p:nvPr/>
        </p:nvPicPr>
        <p:blipFill rotWithShape="1">
          <a:blip r:embed="rId3">
            <a:alphaModFix/>
          </a:blip>
          <a:srcRect t="22756"/>
          <a:stretch/>
        </p:blipFill>
        <p:spPr>
          <a:xfrm>
            <a:off x="5061575" y="2511800"/>
            <a:ext cx="7102751" cy="5486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5" r="-20137" b="-145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41"/>
          <p:cNvSpPr txBox="1"/>
          <p:nvPr/>
        </p:nvSpPr>
        <p:spPr>
          <a:xfrm>
            <a:off x="1028701" y="4479925"/>
            <a:ext cx="4229099" cy="11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Thank You</a:t>
            </a:r>
            <a:endParaRPr/>
          </a:p>
        </p:txBody>
      </p:sp>
      <p:cxnSp>
        <p:nvCxnSpPr>
          <p:cNvPr id="522" name="Google Shape;522;p41"/>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523" name="Google Shape;523;p41"/>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Google Shape;119;p15"/>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3">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0" name="Google Shape;120;p15"/>
          <p:cNvGrpSpPr/>
          <p:nvPr/>
        </p:nvGrpSpPr>
        <p:grpSpPr>
          <a:xfrm>
            <a:off x="2514600" y="3395165"/>
            <a:ext cx="2791564" cy="2791564"/>
            <a:chOff x="0" y="0"/>
            <a:chExt cx="812800" cy="812800"/>
          </a:xfrm>
        </p:grpSpPr>
        <p:sp>
          <p:nvSpPr>
            <p:cNvPr id="121" name="Google Shape;12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5"/>
            <p:cNvSpPr txBox="1"/>
            <p:nvPr/>
          </p:nvSpPr>
          <p:spPr>
            <a:xfrm>
              <a:off x="76200" y="66675"/>
              <a:ext cx="660400" cy="669925"/>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15"/>
          <p:cNvSpPr/>
          <p:nvPr/>
        </p:nvSpPr>
        <p:spPr>
          <a:xfrm>
            <a:off x="2689134" y="3553346"/>
            <a:ext cx="2442495" cy="244248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5"/>
          <p:cNvSpPr txBox="1"/>
          <p:nvPr/>
        </p:nvSpPr>
        <p:spPr>
          <a:xfrm>
            <a:off x="1089927" y="6231975"/>
            <a:ext cx="56409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a:solidFill>
                  <a:srgbClr val="FFFFFF"/>
                </a:solidFill>
                <a:latin typeface="Outfit"/>
                <a:ea typeface="Outfit"/>
                <a:cs typeface="Outfit"/>
                <a:sym typeface="Outfit"/>
              </a:rPr>
              <a:t>Anthony ALCARAZ</a:t>
            </a:r>
            <a:endParaRPr/>
          </a:p>
        </p:txBody>
      </p:sp>
      <p:cxnSp>
        <p:nvCxnSpPr>
          <p:cNvPr id="125" name="Google Shape;125;p15"/>
          <p:cNvCxnSpPr/>
          <p:nvPr/>
        </p:nvCxnSpPr>
        <p:spPr>
          <a:xfrm>
            <a:off x="2170922" y="6831313"/>
            <a:ext cx="3415861" cy="19050"/>
          </a:xfrm>
          <a:prstGeom prst="straightConnector1">
            <a:avLst/>
          </a:prstGeom>
          <a:noFill/>
          <a:ln w="38100" cap="flat" cmpd="sng">
            <a:solidFill>
              <a:srgbClr val="FFFFFF"/>
            </a:solidFill>
            <a:prstDash val="solid"/>
            <a:round/>
            <a:headEnd type="none" w="sm" len="sm"/>
            <a:tailEnd type="none" w="sm" len="sm"/>
          </a:ln>
        </p:spPr>
      </p:cxnSp>
      <p:sp>
        <p:nvSpPr>
          <p:cNvPr id="126" name="Google Shape;126;p15"/>
          <p:cNvSpPr txBox="1"/>
          <p:nvPr/>
        </p:nvSpPr>
        <p:spPr>
          <a:xfrm>
            <a:off x="8566797" y="2491850"/>
            <a:ext cx="8304300" cy="90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About</a:t>
            </a:r>
            <a:r>
              <a:rPr lang="en-US" sz="4400">
                <a:solidFill>
                  <a:schemeClr val="dk1"/>
                </a:solidFill>
                <a:latin typeface="Calibri"/>
                <a:ea typeface="Calibri"/>
                <a:cs typeface="Calibri"/>
                <a:sym typeface="Calibri"/>
              </a:rPr>
              <a:t> </a:t>
            </a:r>
            <a:r>
              <a:rPr lang="en-US" sz="4400">
                <a:solidFill>
                  <a:srgbClr val="00CD8F"/>
                </a:solidFill>
                <a:latin typeface="Calibri"/>
                <a:ea typeface="Calibri"/>
                <a:cs typeface="Calibri"/>
                <a:sym typeface="Calibri"/>
              </a:rPr>
              <a:t>Anthony ALCARAZ</a:t>
            </a:r>
            <a:endParaRPr/>
          </a:p>
        </p:txBody>
      </p:sp>
      <p:sp>
        <p:nvSpPr>
          <p:cNvPr id="127" name="Google Shape;127;p15"/>
          <p:cNvSpPr txBox="1"/>
          <p:nvPr/>
        </p:nvSpPr>
        <p:spPr>
          <a:xfrm>
            <a:off x="8641275" y="3521275"/>
            <a:ext cx="9345900" cy="4422600"/>
          </a:xfrm>
          <a:prstGeom prst="rect">
            <a:avLst/>
          </a:prstGeom>
          <a:noFill/>
          <a:ln>
            <a:noFill/>
          </a:ln>
        </p:spPr>
        <p:txBody>
          <a:bodyPr spcFirstLastPara="1" wrap="square" lIns="91425" tIns="45700" rIns="91425" bIns="45700" anchor="t" anchorCtr="0">
            <a:noAutofit/>
          </a:bodyPr>
          <a:lstStyle/>
          <a:p>
            <a:pPr marL="0" marR="0" lvl="0" indent="0" algn="l" rtl="0">
              <a:spcBef>
                <a:spcPts val="1000"/>
              </a:spcBef>
              <a:spcAft>
                <a:spcPts val="0"/>
              </a:spcAft>
              <a:buNone/>
            </a:pPr>
            <a:r>
              <a:rPr lang="en-US" sz="2000">
                <a:solidFill>
                  <a:schemeClr val="lt1"/>
                </a:solidFill>
                <a:latin typeface="Outfit"/>
                <a:ea typeface="Outfit"/>
                <a:cs typeface="Outfit"/>
                <a:sym typeface="Outfit"/>
              </a:rPr>
              <a:t>As AWS's Senior AI/ML Strategist for EMEA Startups, I specialize in helping early-stage AI companies accelerate their technical development and go-to-market strategies. </a:t>
            </a:r>
            <a:endParaRPr sz="2000">
              <a:solidFill>
                <a:schemeClr val="lt1"/>
              </a:solidFill>
              <a:latin typeface="Outfit"/>
              <a:ea typeface="Outfit"/>
              <a:cs typeface="Outfit"/>
              <a:sym typeface="Outfit"/>
            </a:endParaRPr>
          </a:p>
          <a:p>
            <a:pPr marL="0" marR="0" lvl="0" indent="0" algn="l" rtl="0">
              <a:spcBef>
                <a:spcPts val="1000"/>
              </a:spcBef>
              <a:spcAft>
                <a:spcPts val="0"/>
              </a:spcAft>
              <a:buNone/>
            </a:pPr>
            <a:r>
              <a:rPr lang="en-US" sz="2000">
                <a:solidFill>
                  <a:schemeClr val="lt1"/>
                </a:solidFill>
                <a:latin typeface="Outfit"/>
                <a:ea typeface="Outfit"/>
                <a:cs typeface="Outfit"/>
                <a:sym typeface="Outfit"/>
              </a:rPr>
              <a:t>I'm passionate about helping VCs and founders navigate the challenges of building transformative AI companies. </a:t>
            </a:r>
            <a:endParaRPr sz="2000">
              <a:solidFill>
                <a:schemeClr val="lt1"/>
              </a:solidFill>
              <a:latin typeface="Outfit"/>
              <a:ea typeface="Outfit"/>
              <a:cs typeface="Outfit"/>
              <a:sym typeface="Outfit"/>
            </a:endParaRPr>
          </a:p>
        </p:txBody>
      </p:sp>
      <p:pic>
        <p:nvPicPr>
          <p:cNvPr id="128" name="Google Shape;128;p15"/>
          <p:cNvPicPr preferRelativeResize="0"/>
          <p:nvPr/>
        </p:nvPicPr>
        <p:blipFill>
          <a:blip r:embed="rId5">
            <a:alphaModFix/>
          </a:blip>
          <a:stretch>
            <a:fillRect/>
          </a:stretch>
        </p:blipFill>
        <p:spPr>
          <a:xfrm>
            <a:off x="2427850" y="3135300"/>
            <a:ext cx="3051426" cy="3051426"/>
          </a:xfrm>
          <a:prstGeom prst="rect">
            <a:avLst/>
          </a:prstGeom>
          <a:noFill/>
          <a:ln>
            <a:noFill/>
          </a:ln>
        </p:spPr>
      </p:pic>
      <p:sp>
        <p:nvSpPr>
          <p:cNvPr id="129" name="Google Shape;129;p15"/>
          <p:cNvSpPr txBox="1"/>
          <p:nvPr/>
        </p:nvSpPr>
        <p:spPr>
          <a:xfrm>
            <a:off x="1570517" y="6895625"/>
            <a:ext cx="4766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Outfit"/>
                <a:ea typeface="Outfit"/>
                <a:cs typeface="Outfit"/>
                <a:sym typeface="Outfit"/>
              </a:rPr>
              <a:t>Senior AI/ML Strategist AWS</a:t>
            </a:r>
            <a:endParaRPr/>
          </a:p>
        </p:txBody>
      </p:sp>
      <p:pic>
        <p:nvPicPr>
          <p:cNvPr id="130" name="Google Shape;130;p15"/>
          <p:cNvPicPr preferRelativeResize="0"/>
          <p:nvPr/>
        </p:nvPicPr>
        <p:blipFill>
          <a:blip r:embed="rId6">
            <a:alphaModFix/>
          </a:blip>
          <a:stretch>
            <a:fillRect/>
          </a:stretch>
        </p:blipFill>
        <p:spPr>
          <a:xfrm>
            <a:off x="8695825" y="5722975"/>
            <a:ext cx="3366716" cy="4002649"/>
          </a:xfrm>
          <a:prstGeom prst="rect">
            <a:avLst/>
          </a:prstGeom>
          <a:noFill/>
          <a:ln>
            <a:noFill/>
          </a:ln>
        </p:spPr>
      </p:pic>
      <p:pic>
        <p:nvPicPr>
          <p:cNvPr id="131" name="Google Shape;131;p15"/>
          <p:cNvPicPr preferRelativeResize="0"/>
          <p:nvPr/>
        </p:nvPicPr>
        <p:blipFill>
          <a:blip r:embed="rId7">
            <a:alphaModFix/>
          </a:blip>
          <a:stretch>
            <a:fillRect/>
          </a:stretch>
        </p:blipFill>
        <p:spPr>
          <a:xfrm>
            <a:off x="12116375" y="5853750"/>
            <a:ext cx="5982316" cy="283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p:nvPr/>
        </p:nvSpPr>
        <p:spPr>
          <a:xfrm>
            <a:off x="0" y="0"/>
            <a:ext cx="7023487" cy="1028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6"/>
          <p:cNvSpPr txBox="1"/>
          <p:nvPr/>
        </p:nvSpPr>
        <p:spPr>
          <a:xfrm>
            <a:off x="1028700" y="2085975"/>
            <a:ext cx="6566557" cy="12287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rgbClr val="FFFFFF"/>
                </a:solidFill>
                <a:latin typeface="Lexend Deca"/>
                <a:ea typeface="Lexend Deca"/>
                <a:cs typeface="Lexend Deca"/>
                <a:sym typeface="Lexend Deca"/>
              </a:rPr>
              <a:t>Agenda</a:t>
            </a:r>
            <a:endParaRPr/>
          </a:p>
        </p:txBody>
      </p:sp>
      <p:cxnSp>
        <p:nvCxnSpPr>
          <p:cNvPr id="139" name="Google Shape;139;p16"/>
          <p:cNvCxnSpPr/>
          <p:nvPr/>
        </p:nvCxnSpPr>
        <p:spPr>
          <a:xfrm>
            <a:off x="1028700" y="1828081"/>
            <a:ext cx="5143500" cy="0"/>
          </a:xfrm>
          <a:prstGeom prst="straightConnector1">
            <a:avLst/>
          </a:prstGeom>
          <a:noFill/>
          <a:ln w="38100" cap="flat" cmpd="sng">
            <a:solidFill>
              <a:srgbClr val="FFFFFF"/>
            </a:solidFill>
            <a:prstDash val="solid"/>
            <a:round/>
            <a:headEnd type="none" w="sm" len="sm"/>
            <a:tailEnd type="none" w="sm" len="sm"/>
          </a:ln>
        </p:spPr>
      </p:cxnSp>
      <p:cxnSp>
        <p:nvCxnSpPr>
          <p:cNvPr id="140" name="Google Shape;140;p16"/>
          <p:cNvCxnSpPr/>
          <p:nvPr/>
        </p:nvCxnSpPr>
        <p:spPr>
          <a:xfrm>
            <a:off x="8184832" y="2628900"/>
            <a:ext cx="8893200" cy="0"/>
          </a:xfrm>
          <a:prstGeom prst="straightConnector1">
            <a:avLst/>
          </a:prstGeom>
          <a:noFill/>
          <a:ln w="38100" cap="flat" cmpd="sng">
            <a:solidFill>
              <a:srgbClr val="000000"/>
            </a:solidFill>
            <a:prstDash val="solid"/>
            <a:round/>
            <a:headEnd type="none" w="sm" len="sm"/>
            <a:tailEnd type="none" w="sm" len="sm"/>
          </a:ln>
        </p:spPr>
      </p:cxnSp>
      <p:cxnSp>
        <p:nvCxnSpPr>
          <p:cNvPr id="141" name="Google Shape;141;p16"/>
          <p:cNvCxnSpPr/>
          <p:nvPr/>
        </p:nvCxnSpPr>
        <p:spPr>
          <a:xfrm>
            <a:off x="8184640" y="3517900"/>
            <a:ext cx="8903018" cy="0"/>
          </a:xfrm>
          <a:prstGeom prst="straightConnector1">
            <a:avLst/>
          </a:prstGeom>
          <a:noFill/>
          <a:ln w="38100" cap="flat" cmpd="sng">
            <a:solidFill>
              <a:srgbClr val="000000"/>
            </a:solidFill>
            <a:prstDash val="solid"/>
            <a:round/>
            <a:headEnd type="none" w="sm" len="sm"/>
            <a:tailEnd type="none" w="sm" len="sm"/>
          </a:ln>
        </p:spPr>
      </p:cxnSp>
      <p:sp>
        <p:nvSpPr>
          <p:cNvPr id="142" name="Google Shape;142;p16"/>
          <p:cNvSpPr txBox="1"/>
          <p:nvPr/>
        </p:nvSpPr>
        <p:spPr>
          <a:xfrm>
            <a:off x="8315132" y="2667000"/>
            <a:ext cx="351451"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01</a:t>
            </a:r>
            <a:endParaRPr/>
          </a:p>
        </p:txBody>
      </p:sp>
      <p:sp>
        <p:nvSpPr>
          <p:cNvPr id="143" name="Google Shape;143;p16"/>
          <p:cNvSpPr txBox="1"/>
          <p:nvPr/>
        </p:nvSpPr>
        <p:spPr>
          <a:xfrm>
            <a:off x="7374275" y="2827100"/>
            <a:ext cx="107718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latin typeface="Lexend Deca"/>
                <a:ea typeface="Lexend Deca"/>
                <a:cs typeface="Lexend Deca"/>
                <a:sym typeface="Lexend Deca"/>
              </a:rPr>
              <a:t>Introduction - The Agentic Imperative</a:t>
            </a:r>
            <a:endParaRPr dirty="0"/>
          </a:p>
        </p:txBody>
      </p:sp>
      <p:cxnSp>
        <p:nvCxnSpPr>
          <p:cNvPr id="144" name="Google Shape;144;p16"/>
          <p:cNvCxnSpPr/>
          <p:nvPr/>
        </p:nvCxnSpPr>
        <p:spPr>
          <a:xfrm>
            <a:off x="8184640" y="4445000"/>
            <a:ext cx="8969693" cy="0"/>
          </a:xfrm>
          <a:prstGeom prst="straightConnector1">
            <a:avLst/>
          </a:prstGeom>
          <a:noFill/>
          <a:ln w="38100" cap="flat" cmpd="sng">
            <a:solidFill>
              <a:srgbClr val="000000"/>
            </a:solidFill>
            <a:prstDash val="solid"/>
            <a:round/>
            <a:headEnd type="none" w="sm" len="sm"/>
            <a:tailEnd type="none" w="sm" len="sm"/>
          </a:ln>
        </p:spPr>
      </p:cxnSp>
      <p:sp>
        <p:nvSpPr>
          <p:cNvPr id="145" name="Google Shape;145;p16"/>
          <p:cNvSpPr txBox="1"/>
          <p:nvPr/>
        </p:nvSpPr>
        <p:spPr>
          <a:xfrm>
            <a:off x="8315131" y="3613151"/>
            <a:ext cx="389551" cy="4135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02</a:t>
            </a:r>
            <a:endParaRPr/>
          </a:p>
        </p:txBody>
      </p:sp>
      <p:sp>
        <p:nvSpPr>
          <p:cNvPr id="146" name="Google Shape;146;p16"/>
          <p:cNvSpPr txBox="1"/>
          <p:nvPr/>
        </p:nvSpPr>
        <p:spPr>
          <a:xfrm>
            <a:off x="7716225" y="4585400"/>
            <a:ext cx="11664600" cy="431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dirty="0">
                <a:latin typeface="Lexend Deca"/>
                <a:ea typeface="Lexend Deca"/>
                <a:cs typeface="Lexend Deca"/>
                <a:sym typeface="Lexend Deca"/>
              </a:rPr>
              <a:t>The Agentic Spectrum &amp; The Dual-Graph Architecture</a:t>
            </a:r>
            <a:endParaRPr sz="1000" dirty="0"/>
          </a:p>
        </p:txBody>
      </p:sp>
      <p:cxnSp>
        <p:nvCxnSpPr>
          <p:cNvPr id="147" name="Google Shape;147;p16"/>
          <p:cNvCxnSpPr/>
          <p:nvPr/>
        </p:nvCxnSpPr>
        <p:spPr>
          <a:xfrm>
            <a:off x="8184640" y="5289569"/>
            <a:ext cx="9074468" cy="0"/>
          </a:xfrm>
          <a:prstGeom prst="straightConnector1">
            <a:avLst/>
          </a:prstGeom>
          <a:noFill/>
          <a:ln w="38100" cap="flat" cmpd="sng">
            <a:solidFill>
              <a:srgbClr val="000000"/>
            </a:solidFill>
            <a:prstDash val="solid"/>
            <a:round/>
            <a:headEnd type="none" w="sm" len="sm"/>
            <a:tailEnd type="none" w="sm" len="sm"/>
          </a:ln>
        </p:spPr>
      </p:cxnSp>
      <p:sp>
        <p:nvSpPr>
          <p:cNvPr id="148" name="Google Shape;148;p16"/>
          <p:cNvSpPr txBox="1"/>
          <p:nvPr/>
        </p:nvSpPr>
        <p:spPr>
          <a:xfrm>
            <a:off x="8315132" y="4540250"/>
            <a:ext cx="360759"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03</a:t>
            </a:r>
            <a:endParaRPr/>
          </a:p>
        </p:txBody>
      </p:sp>
      <p:sp>
        <p:nvSpPr>
          <p:cNvPr id="149" name="Google Shape;149;p16"/>
          <p:cNvSpPr txBox="1"/>
          <p:nvPr/>
        </p:nvSpPr>
        <p:spPr>
          <a:xfrm>
            <a:off x="7290900" y="5388938"/>
            <a:ext cx="10323000" cy="446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900" dirty="0">
                <a:latin typeface="Lexend Deca"/>
                <a:ea typeface="Lexend Deca"/>
                <a:cs typeface="Lexend Deca"/>
                <a:sym typeface="Lexend Deca"/>
              </a:rPr>
              <a:t>Engineering the Architecture in Practice</a:t>
            </a:r>
            <a:endParaRPr sz="1100" dirty="0"/>
          </a:p>
        </p:txBody>
      </p:sp>
      <p:cxnSp>
        <p:nvCxnSpPr>
          <p:cNvPr id="150" name="Google Shape;150;p16"/>
          <p:cNvCxnSpPr/>
          <p:nvPr/>
        </p:nvCxnSpPr>
        <p:spPr>
          <a:xfrm>
            <a:off x="8184832" y="6127134"/>
            <a:ext cx="9074468" cy="0"/>
          </a:xfrm>
          <a:prstGeom prst="straightConnector1">
            <a:avLst/>
          </a:prstGeom>
          <a:noFill/>
          <a:ln w="38100" cap="flat" cmpd="sng">
            <a:solidFill>
              <a:srgbClr val="000000"/>
            </a:solidFill>
            <a:prstDash val="solid"/>
            <a:round/>
            <a:headEnd type="none" w="sm" len="sm"/>
            <a:tailEnd type="none" w="sm" len="sm"/>
          </a:ln>
        </p:spPr>
      </p:cxnSp>
      <p:sp>
        <p:nvSpPr>
          <p:cNvPr id="151" name="Google Shape;151;p16"/>
          <p:cNvSpPr txBox="1"/>
          <p:nvPr/>
        </p:nvSpPr>
        <p:spPr>
          <a:xfrm>
            <a:off x="8315132" y="5375919"/>
            <a:ext cx="389551"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04</a:t>
            </a:r>
            <a:endParaRPr/>
          </a:p>
        </p:txBody>
      </p:sp>
      <p:sp>
        <p:nvSpPr>
          <p:cNvPr id="152" name="Google Shape;152;p16"/>
          <p:cNvSpPr txBox="1"/>
          <p:nvPr/>
        </p:nvSpPr>
        <p:spPr>
          <a:xfrm>
            <a:off x="8315132" y="6207770"/>
            <a:ext cx="373099"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05</a:t>
            </a:r>
            <a:endParaRPr/>
          </a:p>
        </p:txBody>
      </p:sp>
      <p:sp>
        <p:nvSpPr>
          <p:cNvPr id="153" name="Google Shape;153;p16"/>
          <p:cNvSpPr/>
          <p:nvPr/>
        </p:nvSpPr>
        <p:spPr>
          <a:xfrm>
            <a:off x="13345" y="8757648"/>
            <a:ext cx="254123" cy="336610"/>
          </a:xfrm>
          <a:custGeom>
            <a:avLst/>
            <a:gdLst/>
            <a:ahLst/>
            <a:cxnLst/>
            <a:rect l="l" t="t" r="r" b="b"/>
            <a:pathLst>
              <a:path w="508254" h="673227" extrusionOk="0">
                <a:moveTo>
                  <a:pt x="508254" y="673227"/>
                </a:moveTo>
                <a:lnTo>
                  <a:pt x="0" y="673227"/>
                </a:lnTo>
                <a:lnTo>
                  <a:pt x="0" y="0"/>
                </a:lnTo>
                <a:lnTo>
                  <a:pt x="50825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660168" y="8757648"/>
            <a:ext cx="1031112" cy="336610"/>
          </a:xfrm>
          <a:custGeom>
            <a:avLst/>
            <a:gdLst/>
            <a:ahLst/>
            <a:cxnLst/>
            <a:rect l="l" t="t" r="r" b="b"/>
            <a:pathLst>
              <a:path w="2062226" h="673227" extrusionOk="0">
                <a:moveTo>
                  <a:pt x="2062226" y="673227"/>
                </a:moveTo>
                <a:lnTo>
                  <a:pt x="0" y="673227"/>
                </a:lnTo>
                <a:lnTo>
                  <a:pt x="0" y="0"/>
                </a:lnTo>
                <a:lnTo>
                  <a:pt x="2062226"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6"/>
          <p:cNvSpPr/>
          <p:nvPr/>
        </p:nvSpPr>
        <p:spPr>
          <a:xfrm>
            <a:off x="2276627" y="8757648"/>
            <a:ext cx="954532" cy="336610"/>
          </a:xfrm>
          <a:custGeom>
            <a:avLst/>
            <a:gdLst/>
            <a:ahLst/>
            <a:cxnLst/>
            <a:rect l="l" t="t" r="r" b="b"/>
            <a:pathLst>
              <a:path w="1909064" h="673227" extrusionOk="0">
                <a:moveTo>
                  <a:pt x="1909064" y="673227"/>
                </a:moveTo>
                <a:lnTo>
                  <a:pt x="0" y="673227"/>
                </a:lnTo>
                <a:lnTo>
                  <a:pt x="0" y="0"/>
                </a:lnTo>
                <a:lnTo>
                  <a:pt x="190906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6"/>
          <p:cNvSpPr/>
          <p:nvPr/>
        </p:nvSpPr>
        <p:spPr>
          <a:xfrm>
            <a:off x="3643151" y="8757648"/>
            <a:ext cx="253873" cy="336610"/>
          </a:xfrm>
          <a:custGeom>
            <a:avLst/>
            <a:gdLst/>
            <a:ahLst/>
            <a:cxnLst/>
            <a:rect l="l" t="t" r="r" b="b"/>
            <a:pathLst>
              <a:path w="507746" h="673227" extrusionOk="0">
                <a:moveTo>
                  <a:pt x="507746" y="673227"/>
                </a:moveTo>
                <a:lnTo>
                  <a:pt x="0" y="673227"/>
                </a:lnTo>
                <a:lnTo>
                  <a:pt x="0" y="0"/>
                </a:lnTo>
                <a:lnTo>
                  <a:pt x="507746" y="0"/>
                </a:lnTo>
                <a:close/>
              </a:path>
            </a:pathLst>
          </a:custGeom>
          <a:solidFill>
            <a:srgbClr val="57B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6"/>
          <p:cNvSpPr/>
          <p:nvPr/>
        </p:nvSpPr>
        <p:spPr>
          <a:xfrm>
            <a:off x="4478074" y="8757648"/>
            <a:ext cx="254064" cy="336610"/>
          </a:xfrm>
          <a:custGeom>
            <a:avLst/>
            <a:gdLst/>
            <a:ahLst/>
            <a:cxnLst/>
            <a:rect l="l" t="t" r="r" b="b"/>
            <a:pathLst>
              <a:path w="508127" h="673227" extrusionOk="0">
                <a:moveTo>
                  <a:pt x="508127" y="673227"/>
                </a:moveTo>
                <a:lnTo>
                  <a:pt x="0" y="673227"/>
                </a:lnTo>
                <a:lnTo>
                  <a:pt x="0" y="0"/>
                </a:lnTo>
                <a:lnTo>
                  <a:pt x="508127" y="0"/>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6"/>
          <p:cNvSpPr txBox="1"/>
          <p:nvPr/>
        </p:nvSpPr>
        <p:spPr>
          <a:xfrm>
            <a:off x="7396600" y="6157625"/>
            <a:ext cx="93618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latin typeface="Lexend Deca"/>
                <a:ea typeface="Lexend Deca"/>
                <a:cs typeface="Lexend Deca"/>
                <a:sym typeface="Lexend Deca"/>
              </a:rPr>
              <a:t>From Architecture to Production</a:t>
            </a:r>
            <a:endParaRPr dirty="0"/>
          </a:p>
        </p:txBody>
      </p:sp>
      <p:grpSp>
        <p:nvGrpSpPr>
          <p:cNvPr id="159" name="Google Shape;159;p16"/>
          <p:cNvGrpSpPr/>
          <p:nvPr/>
        </p:nvGrpSpPr>
        <p:grpSpPr>
          <a:xfrm>
            <a:off x="16363515" y="505438"/>
            <a:ext cx="864047" cy="491487"/>
            <a:chOff x="63500" y="63500"/>
            <a:chExt cx="1728089" cy="982980"/>
          </a:xfrm>
        </p:grpSpPr>
        <p:sp>
          <p:nvSpPr>
            <p:cNvPr id="160" name="Google Shape;160;p1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16"/>
          <p:cNvSpPr txBox="1"/>
          <p:nvPr/>
        </p:nvSpPr>
        <p:spPr>
          <a:xfrm>
            <a:off x="8463138" y="3735150"/>
            <a:ext cx="83460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a:latin typeface="Lexend Deca"/>
                <a:ea typeface="Lexend Deca"/>
                <a:cs typeface="Lexend Deca"/>
                <a:sym typeface="Lexend Deca"/>
              </a:rPr>
              <a:t>The Foundational Shift - Why Graphs?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5" r="-20137" b="-145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7"/>
          <p:cNvSpPr txBox="1"/>
          <p:nvPr/>
        </p:nvSpPr>
        <p:spPr>
          <a:xfrm>
            <a:off x="1028700" y="4479925"/>
            <a:ext cx="15294600" cy="25857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Introduction - The Agentic Imperative</a:t>
            </a:r>
            <a:endParaRPr sz="6999">
              <a:solidFill>
                <a:srgbClr val="FFFFFF"/>
              </a:solidFill>
              <a:latin typeface="Outfit"/>
              <a:ea typeface="Outfit"/>
              <a:cs typeface="Outfit"/>
              <a:sym typeface="Outfit"/>
            </a:endParaRPr>
          </a:p>
          <a:p>
            <a:pPr marL="0" marR="0" lvl="0" indent="0" algn="ctr" rtl="0">
              <a:lnSpc>
                <a:spcPct val="140005"/>
              </a:lnSpc>
              <a:spcBef>
                <a:spcPts val="0"/>
              </a:spcBef>
              <a:spcAft>
                <a:spcPts val="0"/>
              </a:spcAft>
              <a:buNone/>
            </a:pPr>
            <a:endParaRPr sz="6999">
              <a:solidFill>
                <a:srgbClr val="FFFFFF"/>
              </a:solidFill>
              <a:latin typeface="Outfit"/>
              <a:ea typeface="Outfit"/>
              <a:cs typeface="Outfit"/>
              <a:sym typeface="Outfit"/>
            </a:endParaRPr>
          </a:p>
        </p:txBody>
      </p:sp>
      <p:cxnSp>
        <p:nvCxnSpPr>
          <p:cNvPr id="170" name="Google Shape;170;p17"/>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171" name="Google Shape;171;p17"/>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cxnSp>
        <p:nvCxnSpPr>
          <p:cNvPr id="177" name="Google Shape;177;p1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78" name="Google Shape;178;p1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79" name="Google Shape;179;p18"/>
          <p:cNvGrpSpPr/>
          <p:nvPr/>
        </p:nvGrpSpPr>
        <p:grpSpPr>
          <a:xfrm>
            <a:off x="16363515" y="505438"/>
            <a:ext cx="864047" cy="491487"/>
            <a:chOff x="63500" y="63500"/>
            <a:chExt cx="1728089" cy="982980"/>
          </a:xfrm>
        </p:grpSpPr>
        <p:sp>
          <p:nvSpPr>
            <p:cNvPr id="180" name="Google Shape;180;p1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3" name="Google Shape;183;p18"/>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Core Problem - Your LLM is Amnesia Incarnate</a:t>
            </a:r>
            <a:endParaRPr/>
          </a:p>
        </p:txBody>
      </p:sp>
      <p:sp>
        <p:nvSpPr>
          <p:cNvPr id="184" name="Google Shape;184;p18"/>
          <p:cNvSpPr txBox="1"/>
          <p:nvPr/>
        </p:nvSpPr>
        <p:spPr>
          <a:xfrm>
            <a:off x="16882846" y="9172575"/>
            <a:ext cx="376454"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185" name="Google Shape;185;p18"/>
          <p:cNvSpPr txBox="1"/>
          <p:nvPr/>
        </p:nvSpPr>
        <p:spPr>
          <a:xfrm>
            <a:off x="1028700" y="9397049"/>
            <a:ext cx="647700" cy="405764"/>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186" name="Google Shape;186;p18"/>
          <p:cNvSpPr txBox="1"/>
          <p:nvPr/>
        </p:nvSpPr>
        <p:spPr>
          <a:xfrm>
            <a:off x="1028700" y="441950"/>
            <a:ext cx="87207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Introduction - The Agentic Imperative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187" name="Google Shape;187;p18"/>
          <p:cNvPicPr preferRelativeResize="0"/>
          <p:nvPr/>
        </p:nvPicPr>
        <p:blipFill>
          <a:blip r:embed="rId3">
            <a:alphaModFix/>
          </a:blip>
          <a:stretch>
            <a:fillRect/>
          </a:stretch>
        </p:blipFill>
        <p:spPr>
          <a:xfrm>
            <a:off x="2069800" y="2191522"/>
            <a:ext cx="14011275" cy="642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cxnSp>
        <p:nvCxnSpPr>
          <p:cNvPr id="193" name="Google Shape;193;p1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94" name="Google Shape;194;p1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95" name="Google Shape;195;p19"/>
          <p:cNvGrpSpPr/>
          <p:nvPr/>
        </p:nvGrpSpPr>
        <p:grpSpPr>
          <a:xfrm>
            <a:off x="16363515" y="505438"/>
            <a:ext cx="864045" cy="491490"/>
            <a:chOff x="63500" y="63500"/>
            <a:chExt cx="1728089" cy="982980"/>
          </a:xfrm>
        </p:grpSpPr>
        <p:sp>
          <p:nvSpPr>
            <p:cNvPr id="196" name="Google Shape;196;p1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19"/>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Context Engineering: The Core Discipline</a:t>
            </a:r>
            <a:endParaRPr/>
          </a:p>
        </p:txBody>
      </p:sp>
      <p:sp>
        <p:nvSpPr>
          <p:cNvPr id="200" name="Google Shape;200;p1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01" name="Google Shape;201;p19"/>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02" name="Google Shape;202;p19"/>
          <p:cNvSpPr txBox="1"/>
          <p:nvPr/>
        </p:nvSpPr>
        <p:spPr>
          <a:xfrm>
            <a:off x="1028700" y="441950"/>
            <a:ext cx="87207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Introduction - The Agentic Imperative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03" name="Google Shape;203;p19"/>
          <p:cNvPicPr preferRelativeResize="0"/>
          <p:nvPr/>
        </p:nvPicPr>
        <p:blipFill rotWithShape="1">
          <a:blip r:embed="rId3">
            <a:alphaModFix/>
          </a:blip>
          <a:srcRect t="10650"/>
          <a:stretch/>
        </p:blipFill>
        <p:spPr>
          <a:xfrm>
            <a:off x="6245716" y="2171371"/>
            <a:ext cx="5194917" cy="69623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cxnSp>
        <p:nvCxnSpPr>
          <p:cNvPr id="209" name="Google Shape;209;p2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10" name="Google Shape;210;p2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11" name="Google Shape;211;p20"/>
          <p:cNvGrpSpPr/>
          <p:nvPr/>
        </p:nvGrpSpPr>
        <p:grpSpPr>
          <a:xfrm>
            <a:off x="16363515" y="505438"/>
            <a:ext cx="864045" cy="491490"/>
            <a:chOff x="63500" y="63500"/>
            <a:chExt cx="1728089" cy="982980"/>
          </a:xfrm>
        </p:grpSpPr>
        <p:sp>
          <p:nvSpPr>
            <p:cNvPr id="212" name="Google Shape;212;p2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2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2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5" name="Google Shape;215;p20"/>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a:latin typeface="Outfit"/>
                <a:ea typeface="Outfit"/>
                <a:cs typeface="Outfit"/>
                <a:sym typeface="Outfit"/>
              </a:rPr>
              <a:t>The Failure of Traditional RAG at Scale</a:t>
            </a:r>
            <a:endParaRPr/>
          </a:p>
        </p:txBody>
      </p:sp>
      <p:sp>
        <p:nvSpPr>
          <p:cNvPr id="216" name="Google Shape;216;p2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17" name="Google Shape;217;p20"/>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18" name="Google Shape;218;p20"/>
          <p:cNvSpPr txBox="1"/>
          <p:nvPr/>
        </p:nvSpPr>
        <p:spPr>
          <a:xfrm>
            <a:off x="1028700" y="441950"/>
            <a:ext cx="87207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Introduction - The Agentic Imperative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19" name="Google Shape;219;p20"/>
          <p:cNvPicPr preferRelativeResize="0"/>
          <p:nvPr/>
        </p:nvPicPr>
        <p:blipFill rotWithShape="1">
          <a:blip r:embed="rId3">
            <a:alphaModFix/>
          </a:blip>
          <a:srcRect t="28962"/>
          <a:stretch/>
        </p:blipFill>
        <p:spPr>
          <a:xfrm>
            <a:off x="3314225" y="2591725"/>
            <a:ext cx="11100826" cy="525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cxnSp>
        <p:nvCxnSpPr>
          <p:cNvPr id="225" name="Google Shape;225;p21"/>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226" name="Google Shape;226;p21"/>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227" name="Google Shape;227;p21"/>
          <p:cNvGrpSpPr/>
          <p:nvPr/>
        </p:nvGrpSpPr>
        <p:grpSpPr>
          <a:xfrm>
            <a:off x="16363515" y="505438"/>
            <a:ext cx="864045" cy="491490"/>
            <a:chOff x="63500" y="63500"/>
            <a:chExt cx="1728089" cy="982980"/>
          </a:xfrm>
        </p:grpSpPr>
        <p:sp>
          <p:nvSpPr>
            <p:cNvPr id="228" name="Google Shape;228;p2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2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2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1" name="Google Shape;231;p21"/>
          <p:cNvSpPr txBox="1"/>
          <p:nvPr/>
        </p:nvSpPr>
        <p:spPr>
          <a:xfrm>
            <a:off x="1216950" y="1209475"/>
            <a:ext cx="15854100" cy="769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000" b="1" dirty="0">
                <a:latin typeface="Outfit"/>
                <a:ea typeface="Outfit"/>
                <a:cs typeface="Outfit"/>
                <a:sym typeface="Outfit"/>
              </a:rPr>
              <a:t>The Eight-Pillar Framework for True Agency</a:t>
            </a:r>
            <a:endParaRPr dirty="0"/>
          </a:p>
        </p:txBody>
      </p:sp>
      <p:sp>
        <p:nvSpPr>
          <p:cNvPr id="232" name="Google Shape;232;p21"/>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233" name="Google Shape;233;p21"/>
          <p:cNvSpPr txBox="1"/>
          <p:nvPr/>
        </p:nvSpPr>
        <p:spPr>
          <a:xfrm>
            <a:off x="1028700" y="9397049"/>
            <a:ext cx="6477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1</a:t>
            </a:r>
            <a:endParaRPr/>
          </a:p>
        </p:txBody>
      </p:sp>
      <p:sp>
        <p:nvSpPr>
          <p:cNvPr id="234" name="Google Shape;234;p21"/>
          <p:cNvSpPr txBox="1"/>
          <p:nvPr/>
        </p:nvSpPr>
        <p:spPr>
          <a:xfrm>
            <a:off x="1028700" y="441950"/>
            <a:ext cx="87207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latin typeface="Outfit"/>
                <a:ea typeface="Outfit"/>
                <a:cs typeface="Outfit"/>
                <a:sym typeface="Outfit"/>
              </a:rPr>
              <a:t>Introduction - The Agentic Imperative</a:t>
            </a:r>
            <a:endParaRPr sz="2400">
              <a:latin typeface="Outfit"/>
              <a:ea typeface="Outfit"/>
              <a:cs typeface="Outfit"/>
              <a:sym typeface="Outfit"/>
            </a:endParaRPr>
          </a:p>
          <a:p>
            <a:pPr marL="0" marR="0" lvl="0" indent="0" algn="ctr" rtl="0">
              <a:lnSpc>
                <a:spcPct val="139958"/>
              </a:lnSpc>
              <a:spcBef>
                <a:spcPts val="0"/>
              </a:spcBef>
              <a:spcAft>
                <a:spcPts val="0"/>
              </a:spcAft>
              <a:buNone/>
            </a:pPr>
            <a:endParaRPr sz="2400">
              <a:latin typeface="Outfit"/>
              <a:ea typeface="Outfit"/>
              <a:cs typeface="Outfit"/>
              <a:sym typeface="Outfit"/>
            </a:endParaRPr>
          </a:p>
        </p:txBody>
      </p:sp>
      <p:pic>
        <p:nvPicPr>
          <p:cNvPr id="235" name="Google Shape;235;p21"/>
          <p:cNvPicPr preferRelativeResize="0"/>
          <p:nvPr/>
        </p:nvPicPr>
        <p:blipFill rotWithShape="1">
          <a:blip r:embed="rId3">
            <a:alphaModFix/>
          </a:blip>
          <a:srcRect t="1097"/>
          <a:stretch/>
        </p:blipFill>
        <p:spPr>
          <a:xfrm>
            <a:off x="3964175" y="2159750"/>
            <a:ext cx="9980699" cy="66151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30" ma:contentTypeDescription="Create a new document." ma:contentTypeScope="" ma:versionID="c9eb3f1bdd407a4d2f648998614650f0">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81494160c27ddd24ce37a5c76e2f054e"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element ref="ns2:Templ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enumeration value="ReCEing"/>
          <xsd:enumeration value="Same Day TAT, ReCEing"/>
          <xsd:enumeration value="One Day TAT, ReCEing"/>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element name="Template" ma:index="37" nillable="true" ma:displayName="Template" ma:format="Dropdown" ma:internalName="Template">
      <xsd:simpleType>
        <xsd:restriction base="dms:Choice">
          <xsd:enumeration value="PACKT"/>
          <xsd:enumeration value="Explorer"/>
          <xsd:enumeration value="PEN"/>
        </xsd:restriction>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arly_x0020_Access xmlns="53292dda-03c3-4977-bff8-bb8e9ba9cad7">false</Early_x0020_Access>
    <Priority xmlns="53292dda-03c3-4977-bff8-bb8e9ba9cad7">false</Priority>
    <DaysAllocated xmlns="53292dda-03c3-4977-bff8-bb8e9ba9cad7">1</DaysAllocated>
    <Process xmlns="53292dda-03c3-4977-bff8-bb8e9ba9cad7">CE</Process>
    <SafisComment xmlns="53292dda-03c3-4977-bff8-bb8e9ba9cad7" xsi:nil="true"/>
    <TaxCatchAll xmlns="c866c9ed-2f7a-4860-bf57-8153ff3a210a" xsi:nil="true"/>
    <PageCount xmlns="53292dda-03c3-4977-bff8-bb8e9ba9cad7" xsi:nil="true"/>
    <Notes0 xmlns="53292dda-03c3-4977-bff8-bb8e9ba9cad7" xsi:nil="true"/>
    <TR_x0020_Name_x0020_1 xmlns="53292dda-03c3-4977-bff8-bb8e9ba9cad7" xsi:nil="true"/>
    <Reviewer xmlns="53292dda-03c3-4977-bff8-bb8e9ba9cad7" xsi:nil="true"/>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Asset_x0020_Type xmlns="53292dda-03c3-4977-bff8-bb8e9ba9cad7" xsi:nil="true"/>
    <Category xmlns="53292dda-03c3-4977-bff8-bb8e9ba9cad7" xsi:nil="true"/>
    <Template xmlns="53292dda-03c3-4977-bff8-bb8e9ba9cad7" xsi:nil="true"/>
  </documentManagement>
</p:properties>
</file>

<file path=customXml/itemProps1.xml><?xml version="1.0" encoding="utf-8"?>
<ds:datastoreItem xmlns:ds="http://schemas.openxmlformats.org/officeDocument/2006/customXml" ds:itemID="{75BCDAFE-14EF-4868-9B1F-CA5878748B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77F397-30F2-4F5D-A26D-A8F156B06102}">
  <ds:schemaRefs>
    <ds:schemaRef ds:uri="http://schemas.microsoft.com/sharepoint/v3/contenttype/forms"/>
  </ds:schemaRefs>
</ds:datastoreItem>
</file>

<file path=customXml/itemProps3.xml><?xml version="1.0" encoding="utf-8"?>
<ds:datastoreItem xmlns:ds="http://schemas.openxmlformats.org/officeDocument/2006/customXml" ds:itemID="{2872865B-E515-45FC-9CA0-136FE0B74551}">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docProps/app.xml><?xml version="1.0" encoding="utf-8"?>
<Properties xmlns="http://schemas.openxmlformats.org/officeDocument/2006/extended-properties" xmlns:vt="http://schemas.openxmlformats.org/officeDocument/2006/docPropsVTypes">
  <TotalTime>112</TotalTime>
  <Words>5793</Words>
  <Application>Microsoft Office PowerPoint</Application>
  <PresentationFormat>Custom</PresentationFormat>
  <Paragraphs>426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Lexend Deca</vt:lpstr>
      <vt:lpstr>Outfit</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Aniket Shetty</cp:lastModifiedBy>
  <cp:revision>14</cp:revision>
  <dcterms:modified xsi:type="dcterms:W3CDTF">2025-10-01T04:58:03Z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Order">
    <vt:lpwstr>405600.000000000</vt:lpwstr>
  </property>
  <property fmtid="{D5CDD505-2E9C-101B-9397-08002B2CF9AE}" pid="4" name="MediaServiceImageTags">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